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792" r:id="rId4"/>
    <p:sldId id="790" r:id="rId5"/>
    <p:sldId id="258" r:id="rId6"/>
    <p:sldId id="260" r:id="rId7"/>
    <p:sldId id="793" r:id="rId8"/>
    <p:sldId id="795" r:id="rId9"/>
    <p:sldId id="262" r:id="rId10"/>
    <p:sldId id="263" r:id="rId11"/>
    <p:sldId id="264" r:id="rId12"/>
    <p:sldId id="791" r:id="rId13"/>
    <p:sldId id="796" r:id="rId14"/>
    <p:sldId id="265" r:id="rId15"/>
    <p:sldId id="266" r:id="rId16"/>
    <p:sldId id="267" r:id="rId17"/>
    <p:sldId id="268" r:id="rId18"/>
    <p:sldId id="31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81" autoAdjust="0"/>
    <p:restoredTop sz="55905" autoAdjust="0"/>
  </p:normalViewPr>
  <p:slideViewPr>
    <p:cSldViewPr snapToGrid="0">
      <p:cViewPr varScale="1">
        <p:scale>
          <a:sx n="64" d="100"/>
          <a:sy n="64" d="100"/>
        </p:scale>
        <p:origin x="79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BB272D-4345-457B-A108-CA48260A658B}" type="datetimeFigureOut">
              <a:rPr lang="en-GB" smtClean="0"/>
              <a:t>17/01/2023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A149AB-16B8-40D9-8188-76C73287C000}" type="slidenum">
              <a:rPr lang="en-GB" smtClean="0"/>
              <a:t>‹#›</a:t>
            </a:fld>
            <a:endParaRPr lang="en-GB"/>
          </a:p>
        </p:txBody>
      </p:sp>
    </p:spTree>
    <p:extLst>
      <p:ext uri="{BB962C8B-B14F-4D97-AF65-F5344CB8AC3E}">
        <p14:creationId xmlns:p14="http://schemas.microsoft.com/office/powerpoint/2010/main" val="2749738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biopharmadive.com/news/novartis-gene-therapy-application-contained-manipulated-data-fda-says/560346/"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benchling.co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protocols.io/welcom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1</a:t>
            </a:fld>
            <a:endParaRPr lang="en-GB"/>
          </a:p>
        </p:txBody>
      </p:sp>
    </p:spTree>
    <p:extLst>
      <p:ext uri="{BB962C8B-B14F-4D97-AF65-F5344CB8AC3E}">
        <p14:creationId xmlns:p14="http://schemas.microsoft.com/office/powerpoint/2010/main" val="2418426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Intelligible:</a:t>
            </a:r>
            <a:r>
              <a:rPr lang="en-GB" b="0" i="0" dirty="0">
                <a:solidFill>
                  <a:srgbClr val="4D5156"/>
                </a:solidFill>
                <a:effectLst/>
                <a:latin typeface="arial" panose="020B0604020202020204" pitchFamily="34" charset="0"/>
              </a:rPr>
              <a:t> able to be understood especially: clear enough to be heard, read, etc. </a:t>
            </a:r>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4</a:t>
            </a:fld>
            <a:endParaRPr lang="en-GB"/>
          </a:p>
        </p:txBody>
      </p:sp>
    </p:spTree>
    <p:extLst>
      <p:ext uri="{BB962C8B-B14F-4D97-AF65-F5344CB8AC3E}">
        <p14:creationId xmlns:p14="http://schemas.microsoft.com/office/powerpoint/2010/main" val="2710732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Ubuntu"/>
              </a:rPr>
              <a:t>One prime example of why this is necessary is the recent data scandal surrounding </a:t>
            </a:r>
            <a:r>
              <a:rPr lang="en-GB" b="0" i="0" u="none" strike="noStrike" dirty="0">
                <a:solidFill>
                  <a:srgbClr val="196EBD"/>
                </a:solidFill>
                <a:effectLst/>
                <a:latin typeface="Ubuntu"/>
                <a:hlinkClick r:id="rId3"/>
              </a:rPr>
              <a:t>Novartis’ FDA approved gene therapy</a:t>
            </a:r>
            <a:r>
              <a:rPr lang="en-GB" b="0" i="0" dirty="0">
                <a:solidFill>
                  <a:srgbClr val="333333"/>
                </a:solidFill>
                <a:effectLst/>
                <a:latin typeface="Ubuntu"/>
              </a:rPr>
              <a:t> </a:t>
            </a:r>
            <a:r>
              <a:rPr lang="en-GB" b="0" i="0" dirty="0" err="1">
                <a:solidFill>
                  <a:srgbClr val="333333"/>
                </a:solidFill>
                <a:effectLst/>
                <a:latin typeface="Ubuntu"/>
              </a:rPr>
              <a:t>Zolgensma</a:t>
            </a:r>
            <a:r>
              <a:rPr lang="en-GB" b="0" i="0" dirty="0">
                <a:solidFill>
                  <a:srgbClr val="333333"/>
                </a:solidFill>
                <a:effectLst/>
                <a:latin typeface="Ubuntu"/>
              </a:rPr>
              <a:t>, for the fatal childhood motor neuron disease Spinal Muscular Atrophy (the most expensive treatment ever approved). Novartis submitted manipulated data, showing that the comparison of two versions of </a:t>
            </a:r>
            <a:r>
              <a:rPr lang="en-GB" b="0" i="0" dirty="0" err="1">
                <a:solidFill>
                  <a:srgbClr val="333333"/>
                </a:solidFill>
                <a:effectLst/>
                <a:latin typeface="Ubuntu"/>
              </a:rPr>
              <a:t>Zolgensma</a:t>
            </a:r>
            <a:r>
              <a:rPr lang="en-GB" b="0" i="0" dirty="0">
                <a:solidFill>
                  <a:srgbClr val="333333"/>
                </a:solidFill>
                <a:effectLst/>
                <a:latin typeface="Ubuntu"/>
              </a:rPr>
              <a:t> in Phase 1 and Phase 3 testing had similar therapeutic activity. How can we prevent the occurrence of data manipulation such as this in the future, or…</a:t>
            </a:r>
          </a:p>
          <a:p>
            <a:endParaRPr lang="en-GB" b="0" i="0" dirty="0">
              <a:solidFill>
                <a:srgbClr val="333333"/>
              </a:solidFill>
              <a:effectLst/>
              <a:latin typeface="Ubuntu"/>
            </a:endParaRPr>
          </a:p>
          <a:p>
            <a:r>
              <a:rPr lang="en-GB" b="0" i="1" dirty="0">
                <a:solidFill>
                  <a:srgbClr val="221F1F"/>
                </a:solidFill>
                <a:effectLst/>
                <a:latin typeface="VoltaModernDisplay-55Roman"/>
              </a:rPr>
              <a:t>replacing the defective or missing SMN1 gene to halt disease progression with a single, one-time infusion</a:t>
            </a:r>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5</a:t>
            </a:fld>
            <a:endParaRPr lang="en-GB"/>
          </a:p>
        </p:txBody>
      </p:sp>
    </p:spTree>
    <p:extLst>
      <p:ext uri="{BB962C8B-B14F-4D97-AF65-F5344CB8AC3E}">
        <p14:creationId xmlns:p14="http://schemas.microsoft.com/office/powerpoint/2010/main" val="3541264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Ubuntu"/>
              </a:rPr>
              <a:t>FAIR record keeping, for example version control can help, as it shows what changes have been made when in electronic laboratory notebooks (ELNs), which will make it difficult to manipulate results such as this without leaving a trace.</a:t>
            </a:r>
          </a:p>
          <a:p>
            <a:pPr algn="l"/>
            <a:r>
              <a:rPr lang="en-GB" b="0" i="0" dirty="0">
                <a:solidFill>
                  <a:srgbClr val="333333"/>
                </a:solidFill>
                <a:effectLst/>
                <a:latin typeface="Ubuntu"/>
              </a:rPr>
              <a:t>In order to avoid data mismanagement and such unexplained discrepancies, it is imperative to keep dated, accurate, complete and intelligible records of our experiments and the protocols we use. This means they should include enough detail for others to reproduce under ideally the same conditions. You are, legally (!!) the one responsible for your records, not your colleague, or your PI.</a:t>
            </a:r>
          </a:p>
          <a:p>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6</a:t>
            </a:fld>
            <a:endParaRPr lang="en-GB"/>
          </a:p>
        </p:txBody>
      </p:sp>
    </p:spTree>
    <p:extLst>
      <p:ext uri="{BB962C8B-B14F-4D97-AF65-F5344CB8AC3E}">
        <p14:creationId xmlns:p14="http://schemas.microsoft.com/office/powerpoint/2010/main" val="3755369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dirty="0">
                <a:solidFill>
                  <a:srgbClr val="333333"/>
                </a:solidFill>
                <a:effectLst/>
                <a:latin typeface="Ubuntu"/>
              </a:rPr>
              <a:t>There are multiple repo’s for ELNs and online protocols. We will discuss two free options that are easy to use: </a:t>
            </a:r>
            <a:r>
              <a:rPr lang="en-GB" sz="1200" b="0" i="0" u="none" strike="noStrike" dirty="0" err="1">
                <a:solidFill>
                  <a:srgbClr val="196EBD"/>
                </a:solidFill>
                <a:effectLst/>
                <a:latin typeface="Ubuntu"/>
                <a:hlinkClick r:id="rId3"/>
              </a:rPr>
              <a:t>Benchling</a:t>
            </a:r>
            <a:r>
              <a:rPr lang="en-GB" sz="1200" b="0" i="0" dirty="0">
                <a:solidFill>
                  <a:srgbClr val="333333"/>
                </a:solidFill>
                <a:effectLst/>
                <a:latin typeface="Ubuntu"/>
              </a:rPr>
              <a:t> and </a:t>
            </a:r>
            <a:r>
              <a:rPr lang="en-GB" sz="1200" b="0" i="0" u="none" strike="noStrike" dirty="0">
                <a:solidFill>
                  <a:srgbClr val="196EBD"/>
                </a:solidFill>
                <a:effectLst/>
                <a:latin typeface="Ubuntu"/>
                <a:hlinkClick r:id="rId4"/>
              </a:rPr>
              <a:t>procols.io</a:t>
            </a:r>
            <a:r>
              <a:rPr lang="en-GB" sz="1200" b="0" i="0" dirty="0">
                <a:solidFill>
                  <a:srgbClr val="333333"/>
                </a:solidFill>
                <a:effectLst/>
                <a:latin typeface="Ubuntu"/>
              </a:rPr>
              <a:t> If you have not created accounts yet for both of them, please do so now as you will need them for the following exercises.</a:t>
            </a:r>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8</a:t>
            </a:fld>
            <a:endParaRPr lang="en-GB"/>
          </a:p>
        </p:txBody>
      </p:sp>
    </p:spTree>
    <p:extLst>
      <p:ext uri="{BB962C8B-B14F-4D97-AF65-F5344CB8AC3E}">
        <p14:creationId xmlns:p14="http://schemas.microsoft.com/office/powerpoint/2010/main" val="3827673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A149AB-16B8-40D9-8188-76C73287C000}" type="slidenum">
              <a:rPr lang="en-GB" smtClean="0"/>
              <a:t>9</a:t>
            </a:fld>
            <a:endParaRPr lang="en-GB"/>
          </a:p>
        </p:txBody>
      </p:sp>
    </p:spTree>
    <p:extLst>
      <p:ext uri="{BB962C8B-B14F-4D97-AF65-F5344CB8AC3E}">
        <p14:creationId xmlns:p14="http://schemas.microsoft.com/office/powerpoint/2010/main" val="3874908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30D4-0C36-4BFB-BAF2-725D48E554DD}"/>
              </a:ext>
            </a:extLst>
          </p:cNvPr>
          <p:cNvSpPr>
            <a:spLocks noGrp="1"/>
          </p:cNvSpPr>
          <p:nvPr>
            <p:ph type="ctrTitle"/>
          </p:nvPr>
        </p:nvSpPr>
        <p:spPr>
          <a:xfrm>
            <a:off x="1524000" y="1122363"/>
            <a:ext cx="9144000" cy="2387600"/>
          </a:xfrm>
        </p:spPr>
        <p:txBody>
          <a:bodyPr anchor="b"/>
          <a:lstStyle>
            <a:lvl1pPr algn="ctr">
              <a:defRPr sz="6000">
                <a:solidFill>
                  <a:srgbClr val="0070C0"/>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A371F8D2-6385-43A9-BA0E-8F767753C1E8}"/>
              </a:ext>
            </a:extLst>
          </p:cNvPr>
          <p:cNvSpPr>
            <a:spLocks noGrp="1"/>
          </p:cNvSpPr>
          <p:nvPr>
            <p:ph type="subTitle" idx="1"/>
          </p:nvPr>
        </p:nvSpPr>
        <p:spPr>
          <a:xfrm>
            <a:off x="1524000" y="3602038"/>
            <a:ext cx="9144000" cy="1655762"/>
          </a:xfrm>
        </p:spPr>
        <p:txBody>
          <a:bodyPr/>
          <a:lstStyle>
            <a:lvl1pPr marL="0" indent="0" algn="ctr">
              <a:buNone/>
              <a:defRPr sz="2400">
                <a:solidFill>
                  <a:srgbClr val="0070C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3DD78A-9797-4BC6-96D1-EFFF7257ECE7}"/>
              </a:ext>
            </a:extLst>
          </p:cNvPr>
          <p:cNvSpPr>
            <a:spLocks noGrp="1"/>
          </p:cNvSpPr>
          <p:nvPr>
            <p:ph type="dt" sz="half" idx="10"/>
          </p:nvPr>
        </p:nvSpPr>
        <p:spPr/>
        <p:txBody>
          <a:bodyPr/>
          <a:lstStyle>
            <a:lvl1pPr>
              <a:defRPr>
                <a:solidFill>
                  <a:srgbClr val="0070C0"/>
                </a:solidFill>
              </a:defRPr>
            </a:lvl1pPr>
          </a:lstStyle>
          <a:p>
            <a:fld id="{5913FB77-D8DB-4AB9-8EA5-EE8C3B57A5E1}" type="datetimeFigureOut">
              <a:rPr lang="en-GB" smtClean="0"/>
              <a:pPr/>
              <a:t>17/01/2023</a:t>
            </a:fld>
            <a:endParaRPr lang="en-GB"/>
          </a:p>
        </p:txBody>
      </p:sp>
      <p:sp>
        <p:nvSpPr>
          <p:cNvPr id="5" name="Footer Placeholder 4">
            <a:extLst>
              <a:ext uri="{FF2B5EF4-FFF2-40B4-BE49-F238E27FC236}">
                <a16:creationId xmlns:a16="http://schemas.microsoft.com/office/drawing/2014/main" id="{59E9ECC2-94C6-448C-85BF-A008EA52A2F5}"/>
              </a:ext>
            </a:extLst>
          </p:cNvPr>
          <p:cNvSpPr>
            <a:spLocks noGrp="1"/>
          </p:cNvSpPr>
          <p:nvPr>
            <p:ph type="ftr" sz="quarter" idx="11"/>
          </p:nvPr>
        </p:nvSpPr>
        <p:spPr/>
        <p:txBody>
          <a:bodyPr/>
          <a:lstStyle>
            <a:lvl1pPr>
              <a:defRPr>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10ABBEB8-7214-41EC-9FEA-4687A94CBDFA}"/>
              </a:ext>
            </a:extLst>
          </p:cNvPr>
          <p:cNvSpPr>
            <a:spLocks noGrp="1"/>
          </p:cNvSpPr>
          <p:nvPr>
            <p:ph type="sldNum" sz="quarter" idx="12"/>
          </p:nvPr>
        </p:nvSpPr>
        <p:spPr/>
        <p:txBody>
          <a:bodyPr/>
          <a:lstStyle>
            <a:lvl1pPr>
              <a:defRPr>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6E8AD2DE-FE0C-9E45-8870-271BC0F7DB99}"/>
              </a:ext>
            </a:extLst>
          </p:cNvPr>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50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1C18-9981-4FD9-A045-4CAF34B1536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F433DE0-F6C2-427D-AA74-4CBD02C722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91744B3-2B8C-4870-BBEB-2B62428B6DA5}"/>
              </a:ext>
            </a:extLst>
          </p:cNvPr>
          <p:cNvSpPr>
            <a:spLocks noGrp="1"/>
          </p:cNvSpPr>
          <p:nvPr>
            <p:ph type="dt" sz="half" idx="10"/>
          </p:nvPr>
        </p:nvSpPr>
        <p:spPr/>
        <p:txBody>
          <a:bodyPr/>
          <a:lstStyle/>
          <a:p>
            <a:fld id="{5913FB77-D8DB-4AB9-8EA5-EE8C3B57A5E1}" type="datetimeFigureOut">
              <a:rPr lang="en-GB" smtClean="0"/>
              <a:t>17/01/2023</a:t>
            </a:fld>
            <a:endParaRPr lang="en-GB"/>
          </a:p>
        </p:txBody>
      </p:sp>
      <p:sp>
        <p:nvSpPr>
          <p:cNvPr id="5" name="Footer Placeholder 4">
            <a:extLst>
              <a:ext uri="{FF2B5EF4-FFF2-40B4-BE49-F238E27FC236}">
                <a16:creationId xmlns:a16="http://schemas.microsoft.com/office/drawing/2014/main" id="{A660C58E-3365-499C-9347-84EBF50C18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B1E9AE-A98C-442F-A5EB-F48C07B10CC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666014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B48275-1B47-40CA-8660-644781B2C4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3994C31-1905-41F4-B793-A3FAFA9E5B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11FE96-C409-4EA7-8AA8-492FB239FD73}"/>
              </a:ext>
            </a:extLst>
          </p:cNvPr>
          <p:cNvSpPr>
            <a:spLocks noGrp="1"/>
          </p:cNvSpPr>
          <p:nvPr>
            <p:ph type="dt" sz="half" idx="10"/>
          </p:nvPr>
        </p:nvSpPr>
        <p:spPr/>
        <p:txBody>
          <a:bodyPr/>
          <a:lstStyle/>
          <a:p>
            <a:fld id="{5913FB77-D8DB-4AB9-8EA5-EE8C3B57A5E1}" type="datetimeFigureOut">
              <a:rPr lang="en-GB" smtClean="0"/>
              <a:t>17/01/2023</a:t>
            </a:fld>
            <a:endParaRPr lang="en-GB"/>
          </a:p>
        </p:txBody>
      </p:sp>
      <p:sp>
        <p:nvSpPr>
          <p:cNvPr id="5" name="Footer Placeholder 4">
            <a:extLst>
              <a:ext uri="{FF2B5EF4-FFF2-40B4-BE49-F238E27FC236}">
                <a16:creationId xmlns:a16="http://schemas.microsoft.com/office/drawing/2014/main" id="{3FD1B5C9-1BCA-4813-A293-95870B4885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4AD43C-957C-4850-A82A-EEDA653619B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2876990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8F71-8E35-46CC-9B95-E847E2EEFC2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93E57E1-4D76-4BA6-B235-F4D8D24590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D25748-DC14-491C-8CF7-4C864FEEAAB1}"/>
              </a:ext>
            </a:extLst>
          </p:cNvPr>
          <p:cNvSpPr>
            <a:spLocks noGrp="1"/>
          </p:cNvSpPr>
          <p:nvPr>
            <p:ph type="dt" sz="half" idx="10"/>
          </p:nvPr>
        </p:nvSpPr>
        <p:spPr/>
        <p:txBody>
          <a:bodyPr/>
          <a:lstStyle/>
          <a:p>
            <a:fld id="{5913FB77-D8DB-4AB9-8EA5-EE8C3B57A5E1}" type="datetimeFigureOut">
              <a:rPr lang="en-GB" smtClean="0"/>
              <a:t>17/01/2023</a:t>
            </a:fld>
            <a:endParaRPr lang="en-GB"/>
          </a:p>
        </p:txBody>
      </p:sp>
      <p:sp>
        <p:nvSpPr>
          <p:cNvPr id="5" name="Footer Placeholder 4">
            <a:extLst>
              <a:ext uri="{FF2B5EF4-FFF2-40B4-BE49-F238E27FC236}">
                <a16:creationId xmlns:a16="http://schemas.microsoft.com/office/drawing/2014/main" id="{A9162EFD-DD11-45E8-8AB0-D31F83E408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8464E4-DFC8-44DB-AB71-2DA48A701FA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45449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55D9-1AB5-4884-AE41-3F5855B33B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B578D9-6D64-4FF4-A07A-DBC2D9CAA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FE4EA8-E3B0-4EF4-8AB0-FE79110B047D}"/>
              </a:ext>
            </a:extLst>
          </p:cNvPr>
          <p:cNvSpPr>
            <a:spLocks noGrp="1"/>
          </p:cNvSpPr>
          <p:nvPr>
            <p:ph type="dt" sz="half" idx="10"/>
          </p:nvPr>
        </p:nvSpPr>
        <p:spPr/>
        <p:txBody>
          <a:bodyPr/>
          <a:lstStyle/>
          <a:p>
            <a:fld id="{5913FB77-D8DB-4AB9-8EA5-EE8C3B57A5E1}" type="datetimeFigureOut">
              <a:rPr lang="en-GB" smtClean="0"/>
              <a:t>17/01/2023</a:t>
            </a:fld>
            <a:endParaRPr lang="en-GB"/>
          </a:p>
        </p:txBody>
      </p:sp>
      <p:sp>
        <p:nvSpPr>
          <p:cNvPr id="5" name="Footer Placeholder 4">
            <a:extLst>
              <a:ext uri="{FF2B5EF4-FFF2-40B4-BE49-F238E27FC236}">
                <a16:creationId xmlns:a16="http://schemas.microsoft.com/office/drawing/2014/main" id="{1AFD026C-261F-479D-BC0D-64316A5C4B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3A6FA4-623D-4762-977F-9E0591AEA042}"/>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530867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F0BE-DBA0-4E80-B324-BD541F0514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5F6D3B-4C54-438F-BA2E-2F12CE5039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EDABDC-4911-49C4-8369-813FE6A5D5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6FEA388-FACC-4601-8717-5D48DCFD317B}"/>
              </a:ext>
            </a:extLst>
          </p:cNvPr>
          <p:cNvSpPr>
            <a:spLocks noGrp="1"/>
          </p:cNvSpPr>
          <p:nvPr>
            <p:ph type="dt" sz="half" idx="10"/>
          </p:nvPr>
        </p:nvSpPr>
        <p:spPr/>
        <p:txBody>
          <a:bodyPr/>
          <a:lstStyle/>
          <a:p>
            <a:fld id="{5913FB77-D8DB-4AB9-8EA5-EE8C3B57A5E1}" type="datetimeFigureOut">
              <a:rPr lang="en-GB" smtClean="0"/>
              <a:t>17/01/2023</a:t>
            </a:fld>
            <a:endParaRPr lang="en-GB"/>
          </a:p>
        </p:txBody>
      </p:sp>
      <p:sp>
        <p:nvSpPr>
          <p:cNvPr id="6" name="Footer Placeholder 5">
            <a:extLst>
              <a:ext uri="{FF2B5EF4-FFF2-40B4-BE49-F238E27FC236}">
                <a16:creationId xmlns:a16="http://schemas.microsoft.com/office/drawing/2014/main" id="{115F2A95-1451-47F8-8CC6-E323D684CA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1EFBD8-061A-487C-9B79-3B39BFD16F5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447419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0422-D245-4CB8-8F6A-005B09468A5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C404E1-923E-41BA-A0C1-CD42658C91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81B117-28D4-4DBE-912D-B2E8C60FCF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44B8DD0-4C48-4D0F-80CE-95EC8E746A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1173B2-79A5-4EF5-867C-BDA931A97A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1A3CD3-5048-4262-8E83-EED55731806D}"/>
              </a:ext>
            </a:extLst>
          </p:cNvPr>
          <p:cNvSpPr>
            <a:spLocks noGrp="1"/>
          </p:cNvSpPr>
          <p:nvPr>
            <p:ph type="dt" sz="half" idx="10"/>
          </p:nvPr>
        </p:nvSpPr>
        <p:spPr/>
        <p:txBody>
          <a:bodyPr/>
          <a:lstStyle/>
          <a:p>
            <a:fld id="{5913FB77-D8DB-4AB9-8EA5-EE8C3B57A5E1}" type="datetimeFigureOut">
              <a:rPr lang="en-GB" smtClean="0"/>
              <a:t>17/01/2023</a:t>
            </a:fld>
            <a:endParaRPr lang="en-GB"/>
          </a:p>
        </p:txBody>
      </p:sp>
      <p:sp>
        <p:nvSpPr>
          <p:cNvPr id="8" name="Footer Placeholder 7">
            <a:extLst>
              <a:ext uri="{FF2B5EF4-FFF2-40B4-BE49-F238E27FC236}">
                <a16:creationId xmlns:a16="http://schemas.microsoft.com/office/drawing/2014/main" id="{F7BEB6A3-A365-4F32-A3E7-2F05A5CD8EF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3C75B75-19CF-4244-9AF7-7DD5C4D0859F}"/>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929241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7C25-764A-4422-84FD-DE697B97993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0D0B4FC-9736-49D2-A668-FEB2F9793340}"/>
              </a:ext>
            </a:extLst>
          </p:cNvPr>
          <p:cNvSpPr>
            <a:spLocks noGrp="1"/>
          </p:cNvSpPr>
          <p:nvPr>
            <p:ph type="dt" sz="half" idx="10"/>
          </p:nvPr>
        </p:nvSpPr>
        <p:spPr/>
        <p:txBody>
          <a:bodyPr/>
          <a:lstStyle/>
          <a:p>
            <a:fld id="{5913FB77-D8DB-4AB9-8EA5-EE8C3B57A5E1}" type="datetimeFigureOut">
              <a:rPr lang="en-GB" smtClean="0"/>
              <a:t>17/01/2023</a:t>
            </a:fld>
            <a:endParaRPr lang="en-GB"/>
          </a:p>
        </p:txBody>
      </p:sp>
      <p:sp>
        <p:nvSpPr>
          <p:cNvPr id="4" name="Footer Placeholder 3">
            <a:extLst>
              <a:ext uri="{FF2B5EF4-FFF2-40B4-BE49-F238E27FC236}">
                <a16:creationId xmlns:a16="http://schemas.microsoft.com/office/drawing/2014/main" id="{D7E52064-48AE-4809-AB71-9D8B52DBBE7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293631F-C0A3-4585-BB19-0CF3342C7B78}"/>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69546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66722A-FDE7-4D98-AAE6-32CD525FF7C4}"/>
              </a:ext>
            </a:extLst>
          </p:cNvPr>
          <p:cNvSpPr>
            <a:spLocks noGrp="1"/>
          </p:cNvSpPr>
          <p:nvPr>
            <p:ph type="dt" sz="half" idx="10"/>
          </p:nvPr>
        </p:nvSpPr>
        <p:spPr/>
        <p:txBody>
          <a:bodyPr/>
          <a:lstStyle/>
          <a:p>
            <a:fld id="{5913FB77-D8DB-4AB9-8EA5-EE8C3B57A5E1}" type="datetimeFigureOut">
              <a:rPr lang="en-GB" smtClean="0"/>
              <a:t>17/01/2023</a:t>
            </a:fld>
            <a:endParaRPr lang="en-GB"/>
          </a:p>
        </p:txBody>
      </p:sp>
      <p:sp>
        <p:nvSpPr>
          <p:cNvPr id="3" name="Footer Placeholder 2">
            <a:extLst>
              <a:ext uri="{FF2B5EF4-FFF2-40B4-BE49-F238E27FC236}">
                <a16:creationId xmlns:a16="http://schemas.microsoft.com/office/drawing/2014/main" id="{41B09DC5-5E7B-4D59-B9FF-7213580D436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569DABE-679F-47B5-A80D-1DEBE65951E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101461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0AF1-EA4A-486F-AECE-A6B272FC2B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A340AB2-689C-4B31-BF73-FE6CE4233B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DC61042-3CDA-409B-ACE1-474751900A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5B6390-2276-406E-8C54-B14662C10A90}"/>
              </a:ext>
            </a:extLst>
          </p:cNvPr>
          <p:cNvSpPr>
            <a:spLocks noGrp="1"/>
          </p:cNvSpPr>
          <p:nvPr>
            <p:ph type="dt" sz="half" idx="10"/>
          </p:nvPr>
        </p:nvSpPr>
        <p:spPr/>
        <p:txBody>
          <a:bodyPr/>
          <a:lstStyle/>
          <a:p>
            <a:fld id="{5913FB77-D8DB-4AB9-8EA5-EE8C3B57A5E1}" type="datetimeFigureOut">
              <a:rPr lang="en-GB" smtClean="0"/>
              <a:t>17/01/2023</a:t>
            </a:fld>
            <a:endParaRPr lang="en-GB"/>
          </a:p>
        </p:txBody>
      </p:sp>
      <p:sp>
        <p:nvSpPr>
          <p:cNvPr id="6" name="Footer Placeholder 5">
            <a:extLst>
              <a:ext uri="{FF2B5EF4-FFF2-40B4-BE49-F238E27FC236}">
                <a16:creationId xmlns:a16="http://schemas.microsoft.com/office/drawing/2014/main" id="{634210BB-1204-47DB-8F99-C932B215B9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02992C-F8B8-41C2-91E9-6A424AB51E04}"/>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536913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39AA-4489-442C-B0C5-AA401DB05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C4591F4-3880-440A-BD90-55137317E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0CE3BD0-5911-412B-B3AD-6F523CA21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F65983-894C-48DE-A636-F5CD275F412A}"/>
              </a:ext>
            </a:extLst>
          </p:cNvPr>
          <p:cNvSpPr>
            <a:spLocks noGrp="1"/>
          </p:cNvSpPr>
          <p:nvPr>
            <p:ph type="dt" sz="half" idx="10"/>
          </p:nvPr>
        </p:nvSpPr>
        <p:spPr/>
        <p:txBody>
          <a:bodyPr/>
          <a:lstStyle/>
          <a:p>
            <a:fld id="{5913FB77-D8DB-4AB9-8EA5-EE8C3B57A5E1}" type="datetimeFigureOut">
              <a:rPr lang="en-GB" smtClean="0"/>
              <a:t>17/01/2023</a:t>
            </a:fld>
            <a:endParaRPr lang="en-GB"/>
          </a:p>
        </p:txBody>
      </p:sp>
      <p:sp>
        <p:nvSpPr>
          <p:cNvPr id="6" name="Footer Placeholder 5">
            <a:extLst>
              <a:ext uri="{FF2B5EF4-FFF2-40B4-BE49-F238E27FC236}">
                <a16:creationId xmlns:a16="http://schemas.microsoft.com/office/drawing/2014/main" id="{351F088F-E413-491B-A9B4-7AFF7BE14E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DD055B-0CD5-48E4-A4C0-6D8A77B0B676}"/>
              </a:ext>
            </a:extLst>
          </p:cNvPr>
          <p:cNvSpPr>
            <a:spLocks noGrp="1"/>
          </p:cNvSpPr>
          <p:nvPr>
            <p:ph type="sldNum" sz="quarter" idx="12"/>
          </p:nvPr>
        </p:nvSpPr>
        <p:spPr/>
        <p:txBody>
          <a:bodyPr/>
          <a:lstStyle/>
          <a:p>
            <a:fld id="{16ADC165-5060-4138-94DB-52D3146D23E9}" type="slidenum">
              <a:rPr lang="en-GB" smtClean="0"/>
              <a:t>‹#›</a:t>
            </a:fld>
            <a:endParaRPr lang="en-GB"/>
          </a:p>
        </p:txBody>
      </p:sp>
    </p:spTree>
    <p:extLst>
      <p:ext uri="{BB962C8B-B14F-4D97-AF65-F5344CB8AC3E}">
        <p14:creationId xmlns:p14="http://schemas.microsoft.com/office/powerpoint/2010/main" val="324577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1240E2-03CF-4E56-8533-AA1149ACFB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499F10-7EDC-434D-8212-0E6CADF042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DC2D7A-A3F0-4C02-96F0-77A9558BFD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70C0"/>
                </a:solidFill>
              </a:defRPr>
            </a:lvl1pPr>
          </a:lstStyle>
          <a:p>
            <a:fld id="{5913FB77-D8DB-4AB9-8EA5-EE8C3B57A5E1}" type="datetimeFigureOut">
              <a:rPr lang="en-GB" smtClean="0"/>
              <a:pPr/>
              <a:t>17/01/2023</a:t>
            </a:fld>
            <a:endParaRPr lang="en-GB"/>
          </a:p>
        </p:txBody>
      </p:sp>
      <p:sp>
        <p:nvSpPr>
          <p:cNvPr id="5" name="Footer Placeholder 4">
            <a:extLst>
              <a:ext uri="{FF2B5EF4-FFF2-40B4-BE49-F238E27FC236}">
                <a16:creationId xmlns:a16="http://schemas.microsoft.com/office/drawing/2014/main" id="{8AAF89DE-6E33-482F-BF9A-4F5A2876B9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70C0"/>
                </a:solidFill>
              </a:defRPr>
            </a:lvl1pPr>
          </a:lstStyle>
          <a:p>
            <a:endParaRPr lang="en-GB"/>
          </a:p>
        </p:txBody>
      </p:sp>
      <p:sp>
        <p:nvSpPr>
          <p:cNvPr id="6" name="Slide Number Placeholder 5">
            <a:extLst>
              <a:ext uri="{FF2B5EF4-FFF2-40B4-BE49-F238E27FC236}">
                <a16:creationId xmlns:a16="http://schemas.microsoft.com/office/drawing/2014/main" id="{344E0A2A-0FC3-4F13-87FD-288ABC0383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70C0"/>
                </a:solidFill>
              </a:defRPr>
            </a:lvl1pPr>
          </a:lstStyle>
          <a:p>
            <a:fld id="{16ADC165-5060-4138-94DB-52D3146D23E9}" type="slidenum">
              <a:rPr lang="en-GB" smtClean="0"/>
              <a:pPr/>
              <a:t>‹#›</a:t>
            </a:fld>
            <a:endParaRPr lang="en-GB"/>
          </a:p>
        </p:txBody>
      </p:sp>
      <p:pic>
        <p:nvPicPr>
          <p:cNvPr id="7" name="Picture 2" descr="Ed_DaSH">
            <a:extLst>
              <a:ext uri="{FF2B5EF4-FFF2-40B4-BE49-F238E27FC236}">
                <a16:creationId xmlns:a16="http://schemas.microsoft.com/office/drawing/2014/main" id="{67375949-8975-5A4C-8C15-55D1406A4903}"/>
              </a:ext>
            </a:extLst>
          </p:cNvPr>
          <p:cNvPicPr>
            <a:picLocks noChangeAspect="1" noChangeArrowheads="1"/>
          </p:cNvPicPr>
          <p:nvPr userDrawn="1"/>
        </p:nvPicPr>
        <p:blipFill>
          <a:blip r:embed="rId13"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64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70C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70C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70C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benchling.com/zielinski/f/lib_02hkIAyc-covid-wastewater-open-notebooks/etr_hFWCbZq5-pcr007-running-rt-qpcr-on-undilutedunconcentrated-covid-wastewater-rna-samples-open/edit"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wiki.ed.ac.uk/pages/viewpage.action?pageId=463750271"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438164-4DB1-4C47-B854-138D904993BB}"/>
              </a:ext>
            </a:extLst>
          </p:cNvPr>
          <p:cNvSpPr txBox="1"/>
          <p:nvPr/>
        </p:nvSpPr>
        <p:spPr>
          <a:xfrm>
            <a:off x="3786013" y="2228671"/>
            <a:ext cx="4619983" cy="769441"/>
          </a:xfrm>
          <a:prstGeom prst="rect">
            <a:avLst/>
          </a:prstGeom>
          <a:noFill/>
        </p:spPr>
        <p:txBody>
          <a:bodyPr wrap="none" rtlCol="0">
            <a:spAutoFit/>
          </a:bodyPr>
          <a:lstStyle/>
          <a:p>
            <a:pPr algn="ctr"/>
            <a:r>
              <a:rPr lang="en-GB" sz="4400" dirty="0">
                <a:solidFill>
                  <a:srgbClr val="0070C0"/>
                </a:solidFill>
              </a:rPr>
              <a:t>Laboratory Records</a:t>
            </a:r>
          </a:p>
        </p:txBody>
      </p:sp>
    </p:spTree>
    <p:extLst>
      <p:ext uri="{BB962C8B-B14F-4D97-AF65-F5344CB8AC3E}">
        <p14:creationId xmlns:p14="http://schemas.microsoft.com/office/powerpoint/2010/main" val="2061045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Adapting a protocol to your needs</a:t>
            </a:r>
          </a:p>
        </p:txBody>
      </p:sp>
      <p:pic>
        <p:nvPicPr>
          <p:cNvPr id="6" name="Picture 2" descr="Benchling More than Doubles Customer Base for the Second Consecutive Year">
            <a:extLst>
              <a:ext uri="{FF2B5EF4-FFF2-40B4-BE49-F238E27FC236}">
                <a16:creationId xmlns:a16="http://schemas.microsoft.com/office/drawing/2014/main" id="{76A69C41-76B4-400E-84C0-52526B05D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FE4FDA1-956B-E045-9212-98CF98998CD1}"/>
              </a:ext>
            </a:extLst>
          </p:cNvPr>
          <p:cNvSpPr>
            <a:spLocks noGrp="1"/>
          </p:cNvSpPr>
          <p:nvPr>
            <p:ph type="title"/>
          </p:nvPr>
        </p:nvSpPr>
        <p:spPr>
          <a:xfrm>
            <a:off x="838200" y="365125"/>
            <a:ext cx="10515600" cy="1325563"/>
          </a:xfrm>
        </p:spPr>
        <p:txBody>
          <a:bodyPr/>
          <a:lstStyle/>
          <a:p>
            <a:r>
              <a:rPr lang="en-GB" dirty="0"/>
              <a:t>Exercise/challenge 3:</a:t>
            </a:r>
          </a:p>
        </p:txBody>
      </p:sp>
    </p:spTree>
    <p:extLst>
      <p:ext uri="{BB962C8B-B14F-4D97-AF65-F5344CB8AC3E}">
        <p14:creationId xmlns:p14="http://schemas.microsoft.com/office/powerpoint/2010/main" val="13155565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Sharing your record</a:t>
            </a:r>
          </a:p>
        </p:txBody>
      </p:sp>
      <p:pic>
        <p:nvPicPr>
          <p:cNvPr id="3" name="Picture 2" descr="Benchling More than Doubles Customer Base for the Second Consecutive Year">
            <a:extLst>
              <a:ext uri="{FF2B5EF4-FFF2-40B4-BE49-F238E27FC236}">
                <a16:creationId xmlns:a16="http://schemas.microsoft.com/office/drawing/2014/main" id="{F4DA6E25-DE9B-4D20-8B25-4D315BA8A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d_DaSH">
            <a:extLst>
              <a:ext uri="{FF2B5EF4-FFF2-40B4-BE49-F238E27FC236}">
                <a16:creationId xmlns:a16="http://schemas.microsoft.com/office/drawing/2014/main" id="{A0CF61AD-DF67-4E9F-9ED3-07CEF1D8EB03}"/>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820670" y="5458691"/>
            <a:ext cx="1289214" cy="132541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B759452-E22A-684B-BDE5-6A6235D762CC}"/>
              </a:ext>
            </a:extLst>
          </p:cNvPr>
          <p:cNvSpPr>
            <a:spLocks noGrp="1"/>
          </p:cNvSpPr>
          <p:nvPr>
            <p:ph type="title"/>
          </p:nvPr>
        </p:nvSpPr>
        <p:spPr>
          <a:xfrm>
            <a:off x="838200" y="365125"/>
            <a:ext cx="10515600" cy="1325563"/>
          </a:xfrm>
        </p:spPr>
        <p:txBody>
          <a:bodyPr/>
          <a:lstStyle/>
          <a:p>
            <a:r>
              <a:rPr lang="en-GB" dirty="0"/>
              <a:t>Exercise/challenge 4:</a:t>
            </a:r>
          </a:p>
        </p:txBody>
      </p:sp>
    </p:spTree>
    <p:extLst>
      <p:ext uri="{BB962C8B-B14F-4D97-AF65-F5344CB8AC3E}">
        <p14:creationId xmlns:p14="http://schemas.microsoft.com/office/powerpoint/2010/main" val="38050154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enchling More than Doubles Customer Base for the Second Consecutive Year">
            <a:extLst>
              <a:ext uri="{FF2B5EF4-FFF2-40B4-BE49-F238E27FC236}">
                <a16:creationId xmlns:a16="http://schemas.microsoft.com/office/drawing/2014/main" id="{F4DA6E25-DE9B-4D20-8B25-4D315BA8A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8371" y="3037115"/>
            <a:ext cx="2952750" cy="15525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AA655DF-653D-4F7E-9024-9CE64FF8848B}"/>
              </a:ext>
            </a:extLst>
          </p:cNvPr>
          <p:cNvSpPr txBox="1"/>
          <p:nvPr/>
        </p:nvSpPr>
        <p:spPr>
          <a:xfrm>
            <a:off x="2536371" y="667430"/>
            <a:ext cx="6876751" cy="5693866"/>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err="1" smtClean="0">
                <a:solidFill>
                  <a:srgbClr val="0070C0"/>
                </a:solidFill>
              </a:rPr>
              <a:t>Benchling</a:t>
            </a:r>
            <a:r>
              <a:rPr lang="en-GB" sz="2800" dirty="0" smtClean="0">
                <a:solidFill>
                  <a:srgbClr val="0070C0"/>
                </a:solidFill>
              </a:rPr>
              <a:t> demo</a:t>
            </a:r>
          </a:p>
          <a:p>
            <a:pPr algn="ctr"/>
            <a:endParaRPr lang="en-GB" sz="2800" dirty="0">
              <a:solidFill>
                <a:srgbClr val="0070C0"/>
              </a:solidFill>
            </a:endParaRPr>
          </a:p>
          <a:p>
            <a:pPr algn="ctr"/>
            <a:r>
              <a:rPr lang="en-GB" sz="2800" dirty="0" smtClean="0">
                <a:solidFill>
                  <a:srgbClr val="0070C0"/>
                </a:solidFill>
              </a:rPr>
              <a:t>A real notebook</a:t>
            </a:r>
          </a:p>
          <a:p>
            <a:pPr algn="ctr"/>
            <a:r>
              <a:rPr lang="en-GB" sz="2800" dirty="0" smtClean="0">
                <a:solidFill>
                  <a:srgbClr val="0070C0"/>
                </a:solidFill>
              </a:rPr>
              <a:t>+ molecular tools</a:t>
            </a:r>
            <a:endParaRPr lang="en-GB" sz="2800" dirty="0" smtClean="0">
              <a:solidFill>
                <a:srgbClr val="0070C0"/>
              </a:solidFill>
              <a:hlinkClick r:id="rId3"/>
            </a:endParaRPr>
          </a:p>
          <a:p>
            <a:pPr algn="ctr"/>
            <a:endParaRPr lang="en-GB" sz="2800" dirty="0">
              <a:solidFill>
                <a:srgbClr val="0070C0"/>
              </a:solidFill>
              <a:hlinkClick r:id="rId3"/>
            </a:endParaRPr>
          </a:p>
          <a:p>
            <a:pPr algn="ctr"/>
            <a:endParaRPr lang="en-GB" sz="2800" dirty="0" smtClean="0">
              <a:solidFill>
                <a:srgbClr val="0070C0"/>
              </a:solidFill>
              <a:hlinkClick r:id="rId3"/>
            </a:endParaRPr>
          </a:p>
          <a:p>
            <a:pPr algn="ctr"/>
            <a:endParaRPr lang="en-GB" sz="2800" dirty="0" smtClean="0">
              <a:solidFill>
                <a:srgbClr val="0070C0"/>
              </a:solidFill>
              <a:hlinkClick r:id="rId3"/>
            </a:endParaRPr>
          </a:p>
          <a:p>
            <a:pPr algn="ctr"/>
            <a:endParaRPr lang="en-GB" sz="2800" dirty="0" smtClean="0">
              <a:solidFill>
                <a:srgbClr val="0070C0"/>
              </a:solidFill>
              <a:hlinkClick r:id="rId3"/>
            </a:endParaRPr>
          </a:p>
          <a:p>
            <a:pPr algn="ctr"/>
            <a:r>
              <a:rPr lang="en-GB" sz="2800" dirty="0">
                <a:solidFill>
                  <a:srgbClr val="0070C0"/>
                </a:solidFill>
                <a:hlinkClick r:id="rId3"/>
              </a:rPr>
              <a:t>https://</a:t>
            </a:r>
            <a:r>
              <a:rPr lang="en-GB" sz="2800" dirty="0" smtClean="0">
                <a:solidFill>
                  <a:srgbClr val="0070C0"/>
                </a:solidFill>
                <a:hlinkClick r:id="rId3"/>
              </a:rPr>
              <a:t>benchling.com/s/etr-D59zgfqSvefvhPmIxAne?m=slm-FOH9KYfv9n6eUZPJWbkt </a:t>
            </a:r>
            <a:endParaRPr lang="en-GB" sz="2800" dirty="0">
              <a:solidFill>
                <a:srgbClr val="0070C0"/>
              </a:solidFill>
              <a:hlinkClick r:id="rId3"/>
            </a:endParaRPr>
          </a:p>
        </p:txBody>
      </p:sp>
    </p:spTree>
    <p:extLst>
      <p:ext uri="{BB962C8B-B14F-4D97-AF65-F5344CB8AC3E}">
        <p14:creationId xmlns:p14="http://schemas.microsoft.com/office/powerpoint/2010/main" val="7144456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DFF8-5FF1-774A-B109-C31B4BCC6D2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rgbClr val="0070C0"/>
                </a:solidFill>
                <a:latin typeface="+mj-lt"/>
                <a:ea typeface="+mj-ea"/>
                <a:cs typeface="+mj-cs"/>
              </a:defRPr>
            </a:lvl1pPr>
          </a:lstStyle>
          <a:p>
            <a:r>
              <a:rPr lang="en-GB" dirty="0" smtClean="0"/>
              <a:t>Key points</a:t>
            </a:r>
            <a:endParaRPr lang="en-GB" dirty="0"/>
          </a:p>
        </p:txBody>
      </p:sp>
      <p:sp>
        <p:nvSpPr>
          <p:cNvPr id="3" name="TextBox 2">
            <a:extLst>
              <a:ext uri="{FF2B5EF4-FFF2-40B4-BE49-F238E27FC236}">
                <a16:creationId xmlns:a16="http://schemas.microsoft.com/office/drawing/2014/main" id="{5AA655DF-653D-4F7E-9024-9CE64FF8848B}"/>
              </a:ext>
            </a:extLst>
          </p:cNvPr>
          <p:cNvSpPr txBox="1"/>
          <p:nvPr/>
        </p:nvSpPr>
        <p:spPr>
          <a:xfrm>
            <a:off x="1363735" y="1853859"/>
            <a:ext cx="9464530" cy="3539430"/>
          </a:xfrm>
          <a:prstGeom prst="rect">
            <a:avLst/>
          </a:prstGeom>
          <a:noFill/>
        </p:spPr>
        <p:txBody>
          <a:bodyPr wrap="square">
            <a:spAutoFit/>
          </a:bodyPr>
          <a:lstStyle/>
          <a:p>
            <a:endParaRPr lang="en-GB" sz="2800" dirty="0">
              <a:solidFill>
                <a:srgbClr val="0070C0"/>
              </a:solidFill>
            </a:endParaRPr>
          </a:p>
          <a:p>
            <a:endParaRPr lang="en-GB" sz="2800" dirty="0">
              <a:solidFill>
                <a:srgbClr val="0070C0"/>
              </a:solidFill>
            </a:endParaRPr>
          </a:p>
          <a:p>
            <a:r>
              <a:rPr lang="en-GB" sz="2800" dirty="0" smtClean="0">
                <a:solidFill>
                  <a:srgbClr val="0070C0"/>
                </a:solidFill>
              </a:rPr>
              <a:t>ELN records are extremely easy to re-use</a:t>
            </a:r>
          </a:p>
          <a:p>
            <a:r>
              <a:rPr lang="en-GB" sz="2800" dirty="0" smtClean="0">
                <a:solidFill>
                  <a:srgbClr val="0070C0"/>
                </a:solidFill>
              </a:rPr>
              <a:t>ELN records keep track of changes</a:t>
            </a:r>
          </a:p>
          <a:p>
            <a:r>
              <a:rPr lang="en-GB" sz="2800" dirty="0" smtClean="0">
                <a:solidFill>
                  <a:srgbClr val="0070C0"/>
                </a:solidFill>
              </a:rPr>
              <a:t>ELN provide information about provenance – give credit to original author</a:t>
            </a:r>
          </a:p>
          <a:p>
            <a:r>
              <a:rPr lang="en-GB" sz="2800" dirty="0" smtClean="0">
                <a:solidFill>
                  <a:srgbClr val="0070C0"/>
                </a:solidFill>
              </a:rPr>
              <a:t>ELN can be easily shared or exported to accompany datasets</a:t>
            </a:r>
          </a:p>
          <a:p>
            <a:pPr algn="ctr"/>
            <a:endParaRPr lang="en-GB" sz="2800" dirty="0">
              <a:solidFill>
                <a:srgbClr val="0070C0"/>
              </a:solidFill>
            </a:endParaRPr>
          </a:p>
        </p:txBody>
      </p:sp>
    </p:spTree>
    <p:extLst>
      <p:ext uri="{BB962C8B-B14F-4D97-AF65-F5344CB8AC3E}">
        <p14:creationId xmlns:p14="http://schemas.microsoft.com/office/powerpoint/2010/main" val="32025290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Adapt a public protocol and retain its provenance</a:t>
            </a:r>
          </a:p>
        </p:txBody>
      </p:sp>
      <p:pic>
        <p:nvPicPr>
          <p:cNvPr id="2050" name="Picture 2" descr="Facebook">
            <a:extLst>
              <a:ext uri="{FF2B5EF4-FFF2-40B4-BE49-F238E27FC236}">
                <a16:creationId xmlns:a16="http://schemas.microsoft.com/office/drawing/2014/main" id="{546980F1-2250-4514-8C3B-61BD9663C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1525" y="3789363"/>
            <a:ext cx="3028950" cy="151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50F8DFF8-5FF1-774A-B109-C31B4BCC6D22}"/>
              </a:ext>
            </a:extLst>
          </p:cNvPr>
          <p:cNvSpPr>
            <a:spLocks noGrp="1"/>
          </p:cNvSpPr>
          <p:nvPr>
            <p:ph type="title"/>
          </p:nvPr>
        </p:nvSpPr>
        <p:spPr>
          <a:xfrm>
            <a:off x="838200" y="365125"/>
            <a:ext cx="10515600" cy="1325563"/>
          </a:xfrm>
        </p:spPr>
        <p:txBody>
          <a:bodyPr/>
          <a:lstStyle/>
          <a:p>
            <a:r>
              <a:rPr lang="en-GB" dirty="0"/>
              <a:t>Exercise/challenge 5:</a:t>
            </a:r>
          </a:p>
        </p:txBody>
      </p:sp>
    </p:spTree>
    <p:extLst>
      <p:ext uri="{BB962C8B-B14F-4D97-AF65-F5344CB8AC3E}">
        <p14:creationId xmlns:p14="http://schemas.microsoft.com/office/powerpoint/2010/main" val="29756464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6E26D-1ABC-45D4-867F-F59C0786DF60}"/>
              </a:ext>
            </a:extLst>
          </p:cNvPr>
          <p:cNvSpPr txBox="1"/>
          <p:nvPr/>
        </p:nvSpPr>
        <p:spPr>
          <a:xfrm>
            <a:off x="323500" y="911462"/>
            <a:ext cx="11544999" cy="4758354"/>
          </a:xfrm>
          <a:prstGeom prst="rect">
            <a:avLst/>
          </a:prstGeom>
          <a:noFill/>
        </p:spPr>
        <p:txBody>
          <a:bodyPr wrap="square">
            <a:spAutoFit/>
          </a:bodyPr>
          <a:lstStyle/>
          <a:p>
            <a:pPr algn="l"/>
            <a:r>
              <a:rPr lang="en-GB" b="0" i="0" dirty="0">
                <a:solidFill>
                  <a:srgbClr val="0070C0"/>
                </a:solidFill>
                <a:effectLst/>
              </a:rPr>
              <a:t>There are more than a 100 platforms that provide services to host electronic lab notebooks or protocols, therefore it can seem quite daunting trying to find the right platform. There is some advice we can offer when looking for the right service.</a:t>
            </a:r>
          </a:p>
          <a:p>
            <a:pPr marL="285750" indent="-285750" algn="l">
              <a:lnSpc>
                <a:spcPct val="150000"/>
              </a:lnSpc>
              <a:buFont typeface="Arial" panose="020B0604020202020204" pitchFamily="34" charset="0"/>
              <a:buChar char="•"/>
            </a:pPr>
            <a:r>
              <a:rPr lang="en-GB" b="0" i="0" dirty="0">
                <a:solidFill>
                  <a:srgbClr val="0070C0"/>
                </a:solidFill>
                <a:effectLst/>
              </a:rPr>
              <a:t>Compliance with departmental, institutional, and other regulatory and legal requirements (including where data is geographically located, and which types of data can and cannot be stored).</a:t>
            </a:r>
          </a:p>
          <a:p>
            <a:pPr marL="285750" indent="-285750" algn="l">
              <a:lnSpc>
                <a:spcPct val="150000"/>
              </a:lnSpc>
              <a:buFont typeface="Arial" panose="020B0604020202020204" pitchFamily="34" charset="0"/>
              <a:buChar char="•"/>
            </a:pPr>
            <a:r>
              <a:rPr lang="en-GB" b="0" i="0" dirty="0">
                <a:solidFill>
                  <a:srgbClr val="0070C0"/>
                </a:solidFill>
                <a:effectLst/>
              </a:rPr>
              <a:t>Price (is it free?), check if your institution has a subscription to any.</a:t>
            </a:r>
          </a:p>
          <a:p>
            <a:pPr marL="285750" indent="-285750" algn="l">
              <a:lnSpc>
                <a:spcPct val="150000"/>
              </a:lnSpc>
              <a:buFont typeface="Arial" panose="020B0604020202020204" pitchFamily="34" charset="0"/>
              <a:buChar char="•"/>
            </a:pPr>
            <a:r>
              <a:rPr lang="en-GB" b="0" i="0" dirty="0">
                <a:solidFill>
                  <a:srgbClr val="0070C0"/>
                </a:solidFill>
                <a:effectLst/>
              </a:rPr>
              <a:t>Maturity of the ELN (is it a brand new ELN, or has it been established for a while now, i.e. is there a risk of the ELN disappearing &amp; data being lost?).</a:t>
            </a:r>
          </a:p>
          <a:p>
            <a:pPr marL="285750" indent="-285750" algn="l">
              <a:lnSpc>
                <a:spcPct val="150000"/>
              </a:lnSpc>
              <a:buFont typeface="Arial" panose="020B0604020202020204" pitchFamily="34" charset="0"/>
              <a:buChar char="•"/>
            </a:pPr>
            <a:r>
              <a:rPr lang="en-GB" b="0" i="0" dirty="0">
                <a:solidFill>
                  <a:srgbClr val="0070C0"/>
                </a:solidFill>
                <a:effectLst/>
              </a:rPr>
              <a:t>Sharing &amp; exporting capabilities, experience of colleagues, availability of support, integration with other relevant platforms (e.g. </a:t>
            </a:r>
            <a:r>
              <a:rPr lang="en-GB" b="0" i="0" dirty="0" err="1">
                <a:solidFill>
                  <a:srgbClr val="0070C0"/>
                </a:solidFill>
                <a:effectLst/>
              </a:rPr>
              <a:t>dropbox</a:t>
            </a:r>
            <a:r>
              <a:rPr lang="en-GB" b="0" i="0" dirty="0">
                <a:solidFill>
                  <a:srgbClr val="0070C0"/>
                </a:solidFill>
                <a:effectLst/>
              </a:rPr>
              <a:t>), and the potential for use with mobile devices if required?</a:t>
            </a:r>
          </a:p>
          <a:p>
            <a:pPr marL="285750" indent="-285750" algn="l">
              <a:lnSpc>
                <a:spcPct val="150000"/>
              </a:lnSpc>
              <a:buFont typeface="Arial" panose="020B0604020202020204" pitchFamily="34" charset="0"/>
              <a:buChar char="•"/>
            </a:pPr>
            <a:r>
              <a:rPr lang="en-GB" b="0" i="0" dirty="0">
                <a:solidFill>
                  <a:srgbClr val="0070C0"/>
                </a:solidFill>
                <a:effectLst/>
              </a:rPr>
              <a:t>What is the user interface like? Does it feel intuitive or does it take you days to find what you are looking for?</a:t>
            </a:r>
          </a:p>
          <a:p>
            <a:pPr marL="285750" indent="-285750" algn="l">
              <a:lnSpc>
                <a:spcPct val="150000"/>
              </a:lnSpc>
              <a:buFont typeface="Arial" panose="020B0604020202020204" pitchFamily="34" charset="0"/>
              <a:buChar char="•"/>
            </a:pPr>
            <a:r>
              <a:rPr lang="en-GB" b="0" i="0" dirty="0">
                <a:solidFill>
                  <a:srgbClr val="0070C0"/>
                </a:solidFill>
                <a:effectLst/>
              </a:rPr>
              <a:t>Check for operating system compatibility and real time collaboration.</a:t>
            </a:r>
          </a:p>
          <a:p>
            <a:pPr marL="285750" indent="-285750" algn="l">
              <a:lnSpc>
                <a:spcPct val="150000"/>
              </a:lnSpc>
              <a:buFont typeface="Arial" panose="020B0604020202020204" pitchFamily="34" charset="0"/>
              <a:buChar char="•"/>
            </a:pPr>
            <a:r>
              <a:rPr lang="en-GB" b="0" i="0" dirty="0" smtClean="0">
                <a:solidFill>
                  <a:srgbClr val="0070C0"/>
                </a:solidFill>
                <a:effectLst/>
              </a:rPr>
              <a:t>If you plan to maintain it locally </a:t>
            </a:r>
            <a:r>
              <a:rPr lang="en-GB" b="0" i="0" dirty="0">
                <a:solidFill>
                  <a:srgbClr val="0070C0"/>
                </a:solidFill>
                <a:effectLst/>
              </a:rPr>
              <a:t>it should be Open Source.</a:t>
            </a:r>
          </a:p>
        </p:txBody>
      </p:sp>
      <p:sp>
        <p:nvSpPr>
          <p:cNvPr id="7" name="TextBox 6">
            <a:extLst>
              <a:ext uri="{FF2B5EF4-FFF2-40B4-BE49-F238E27FC236}">
                <a16:creationId xmlns:a16="http://schemas.microsoft.com/office/drawing/2014/main" id="{E0C73924-C345-41E5-BA11-276CCF814964}"/>
              </a:ext>
            </a:extLst>
          </p:cNvPr>
          <p:cNvSpPr txBox="1"/>
          <p:nvPr/>
        </p:nvSpPr>
        <p:spPr>
          <a:xfrm>
            <a:off x="493614" y="5821824"/>
            <a:ext cx="10764000" cy="646331"/>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b="0" i="0" dirty="0">
                <a:solidFill>
                  <a:srgbClr val="333333"/>
                </a:solidFill>
                <a:effectLst/>
              </a:rPr>
              <a:t>The BioRDM team has put together a summary of most used </a:t>
            </a:r>
            <a:r>
              <a:rPr lang="en-GB" b="0" i="0" u="none" strike="noStrike" dirty="0">
                <a:solidFill>
                  <a:srgbClr val="196EBD"/>
                </a:solidFill>
                <a:effectLst/>
                <a:hlinkClick r:id="rId2"/>
              </a:rPr>
              <a:t>ELNs on the University of Edinburgh Wiki</a:t>
            </a:r>
            <a:r>
              <a:rPr lang="en-GB" b="0" i="0" dirty="0">
                <a:solidFill>
                  <a:srgbClr val="333333"/>
                </a:solidFill>
                <a:effectLst/>
              </a:rPr>
              <a:t> where they test-ran a handful of ELNs for you so you can make a more informed choice.</a:t>
            </a:r>
            <a:endParaRPr lang="en-GB" dirty="0"/>
          </a:p>
        </p:txBody>
      </p:sp>
      <p:sp>
        <p:nvSpPr>
          <p:cNvPr id="8" name="Title 1">
            <a:extLst>
              <a:ext uri="{FF2B5EF4-FFF2-40B4-BE49-F238E27FC236}">
                <a16:creationId xmlns:a16="http://schemas.microsoft.com/office/drawing/2014/main" id="{5015AAF1-BEC9-AC44-B0F9-49DFA85DDD38}"/>
              </a:ext>
            </a:extLst>
          </p:cNvPr>
          <p:cNvSpPr>
            <a:spLocks noGrp="1"/>
          </p:cNvSpPr>
          <p:nvPr>
            <p:ph type="title"/>
          </p:nvPr>
        </p:nvSpPr>
        <p:spPr>
          <a:xfrm>
            <a:off x="838199" y="-137379"/>
            <a:ext cx="10515600" cy="1325563"/>
          </a:xfrm>
        </p:spPr>
        <p:txBody>
          <a:bodyPr/>
          <a:lstStyle/>
          <a:p>
            <a:r>
              <a:rPr lang="en-GB" dirty="0"/>
              <a:t>How to chose the right platform?</a:t>
            </a:r>
          </a:p>
        </p:txBody>
      </p:sp>
    </p:spTree>
    <p:extLst>
      <p:ext uri="{BB962C8B-B14F-4D97-AF65-F5344CB8AC3E}">
        <p14:creationId xmlns:p14="http://schemas.microsoft.com/office/powerpoint/2010/main" val="39775488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A655DF-653D-4F7E-9024-9CE64FF8848B}"/>
              </a:ext>
            </a:extLst>
          </p:cNvPr>
          <p:cNvSpPr txBox="1"/>
          <p:nvPr/>
        </p:nvSpPr>
        <p:spPr>
          <a:xfrm>
            <a:off x="1363735" y="1853859"/>
            <a:ext cx="9464530" cy="1384995"/>
          </a:xfrm>
          <a:prstGeom prst="rect">
            <a:avLst/>
          </a:prstGeom>
          <a:noFill/>
        </p:spPr>
        <p:txBody>
          <a:bodyPr wrap="square">
            <a:spAutoFit/>
          </a:bodyPr>
          <a:lstStyle/>
          <a:p>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Do you use an ELN? Which one? What features do you like?</a:t>
            </a:r>
          </a:p>
        </p:txBody>
      </p:sp>
      <p:sp>
        <p:nvSpPr>
          <p:cNvPr id="6" name="Title 1">
            <a:extLst>
              <a:ext uri="{FF2B5EF4-FFF2-40B4-BE49-F238E27FC236}">
                <a16:creationId xmlns:a16="http://schemas.microsoft.com/office/drawing/2014/main" id="{49CB81C3-68D4-1444-97B4-A9E9D5ABEB70}"/>
              </a:ext>
            </a:extLst>
          </p:cNvPr>
          <p:cNvSpPr>
            <a:spLocks noGrp="1"/>
          </p:cNvSpPr>
          <p:nvPr>
            <p:ph type="title"/>
          </p:nvPr>
        </p:nvSpPr>
        <p:spPr>
          <a:xfrm>
            <a:off x="838200" y="365125"/>
            <a:ext cx="10515600" cy="1325563"/>
          </a:xfrm>
        </p:spPr>
        <p:txBody>
          <a:bodyPr/>
          <a:lstStyle/>
          <a:p>
            <a:r>
              <a:rPr lang="en-GB" dirty="0"/>
              <a:t>Exercise/challenge 6:</a:t>
            </a:r>
          </a:p>
        </p:txBody>
      </p:sp>
    </p:spTree>
    <p:extLst>
      <p:ext uri="{BB962C8B-B14F-4D97-AF65-F5344CB8AC3E}">
        <p14:creationId xmlns:p14="http://schemas.microsoft.com/office/powerpoint/2010/main" val="41690429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8565959-91AC-416B-8E5F-D550B9E166C9}"/>
              </a:ext>
            </a:extLst>
          </p:cNvPr>
          <p:cNvSpPr txBox="1"/>
          <p:nvPr/>
        </p:nvSpPr>
        <p:spPr>
          <a:xfrm>
            <a:off x="838200" y="1845255"/>
            <a:ext cx="9982470" cy="397031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sz="2400" b="0" i="0" dirty="0" smtClean="0">
                <a:solidFill>
                  <a:srgbClr val="0070C0"/>
                </a:solidFill>
                <a:effectLst/>
              </a:rPr>
              <a:t>Online </a:t>
            </a:r>
            <a:r>
              <a:rPr lang="en-GB" sz="2400" b="0" i="0" dirty="0">
                <a:solidFill>
                  <a:srgbClr val="0070C0"/>
                </a:solidFill>
                <a:effectLst/>
              </a:rPr>
              <a:t>protocols </a:t>
            </a:r>
            <a:r>
              <a:rPr lang="en-GB" sz="2400" b="0" i="0" dirty="0" smtClean="0">
                <a:solidFill>
                  <a:srgbClr val="0070C0"/>
                </a:solidFill>
                <a:effectLst/>
              </a:rPr>
              <a:t>allows (public) sharing </a:t>
            </a:r>
          </a:p>
          <a:p>
            <a:pPr marL="285750" indent="-285750">
              <a:lnSpc>
                <a:spcPct val="150000"/>
              </a:lnSpc>
              <a:buFont typeface="Arial" panose="020B0604020202020204" pitchFamily="34" charset="0"/>
              <a:buChar char="•"/>
            </a:pPr>
            <a:r>
              <a:rPr lang="en-GB" sz="2400" dirty="0" smtClean="0">
                <a:solidFill>
                  <a:srgbClr val="0070C0"/>
                </a:solidFill>
              </a:rPr>
              <a:t>Online accessibility allows </a:t>
            </a:r>
            <a:r>
              <a:rPr lang="en-GB" sz="2400" dirty="0">
                <a:solidFill>
                  <a:srgbClr val="0070C0"/>
                </a:solidFill>
              </a:rPr>
              <a:t>better </a:t>
            </a:r>
            <a:r>
              <a:rPr lang="en-GB" sz="2400" dirty="0" smtClean="0">
                <a:solidFill>
                  <a:srgbClr val="0070C0"/>
                </a:solidFill>
              </a:rPr>
              <a:t>reuse, </a:t>
            </a:r>
            <a:r>
              <a:rPr lang="en-GB" sz="2400" dirty="0">
                <a:solidFill>
                  <a:srgbClr val="0070C0"/>
                </a:solidFill>
              </a:rPr>
              <a:t>increases our citations and </a:t>
            </a:r>
            <a:r>
              <a:rPr lang="en-GB" sz="2400" dirty="0" smtClean="0">
                <a:solidFill>
                  <a:srgbClr val="0070C0"/>
                </a:solidFill>
              </a:rPr>
              <a:t>visibility</a:t>
            </a:r>
            <a:endParaRPr lang="en-GB" sz="2400" b="0" i="0" dirty="0" smtClean="0">
              <a:solidFill>
                <a:srgbClr val="0070C0"/>
              </a:solidFill>
              <a:effectLst/>
            </a:endParaRPr>
          </a:p>
          <a:p>
            <a:pPr marL="285750" indent="-285750">
              <a:lnSpc>
                <a:spcPct val="150000"/>
              </a:lnSpc>
              <a:buFont typeface="Arial" panose="020B0604020202020204" pitchFamily="34" charset="0"/>
              <a:buChar char="•"/>
            </a:pPr>
            <a:r>
              <a:rPr lang="en-GB" sz="2400" b="0" i="0" dirty="0" smtClean="0">
                <a:solidFill>
                  <a:srgbClr val="0070C0"/>
                </a:solidFill>
                <a:effectLst/>
              </a:rPr>
              <a:t>DOI </a:t>
            </a:r>
            <a:r>
              <a:rPr lang="en-GB" sz="2400" b="0" i="0" dirty="0">
                <a:solidFill>
                  <a:srgbClr val="0070C0"/>
                </a:solidFill>
                <a:effectLst/>
              </a:rPr>
              <a:t>of said protocols allows to cite them with credibility. </a:t>
            </a:r>
          </a:p>
          <a:p>
            <a:pPr marL="285750" indent="-285750">
              <a:lnSpc>
                <a:spcPct val="150000"/>
              </a:lnSpc>
              <a:buFont typeface="Arial" panose="020B0604020202020204" pitchFamily="34" charset="0"/>
              <a:buChar char="•"/>
            </a:pPr>
            <a:r>
              <a:rPr lang="en-GB" sz="2400" b="0" i="0" dirty="0" smtClean="0">
                <a:solidFill>
                  <a:srgbClr val="0070C0"/>
                </a:solidFill>
                <a:effectLst/>
              </a:rPr>
              <a:t>Changes </a:t>
            </a:r>
            <a:r>
              <a:rPr lang="en-GB" sz="2400" b="0" i="0" dirty="0">
                <a:solidFill>
                  <a:srgbClr val="0070C0"/>
                </a:solidFill>
                <a:effectLst/>
              </a:rPr>
              <a:t>in your records can be traced </a:t>
            </a:r>
            <a:r>
              <a:rPr lang="en-GB" sz="2400" b="0" i="0" dirty="0" smtClean="0">
                <a:solidFill>
                  <a:srgbClr val="0070C0"/>
                </a:solidFill>
                <a:effectLst/>
              </a:rPr>
              <a:t>back providing provenance.</a:t>
            </a:r>
          </a:p>
          <a:p>
            <a:pPr marL="285750" indent="-285750">
              <a:lnSpc>
                <a:spcPct val="150000"/>
              </a:lnSpc>
              <a:buFont typeface="Arial" panose="020B0604020202020204" pitchFamily="34" charset="0"/>
              <a:buChar char="•"/>
            </a:pPr>
            <a:r>
              <a:rPr lang="en-GB" sz="2400" dirty="0" smtClean="0">
                <a:solidFill>
                  <a:srgbClr val="0070C0"/>
                </a:solidFill>
              </a:rPr>
              <a:t>Greater </a:t>
            </a:r>
            <a:r>
              <a:rPr lang="en-GB" sz="2400" dirty="0">
                <a:solidFill>
                  <a:srgbClr val="0070C0"/>
                </a:solidFill>
              </a:rPr>
              <a:t>accessibility affords accountability to the original creator of the work. </a:t>
            </a:r>
          </a:p>
          <a:p>
            <a:pPr marL="285750" indent="-285750">
              <a:lnSpc>
                <a:spcPct val="150000"/>
              </a:lnSpc>
              <a:buFont typeface="Arial" panose="020B0604020202020204" pitchFamily="34" charset="0"/>
              <a:buChar char="•"/>
            </a:pPr>
            <a:endParaRPr lang="en-GB" sz="2400" dirty="0">
              <a:solidFill>
                <a:srgbClr val="0070C0"/>
              </a:solidFill>
            </a:endParaRPr>
          </a:p>
        </p:txBody>
      </p:sp>
      <p:sp>
        <p:nvSpPr>
          <p:cNvPr id="15" name="Title 1">
            <a:extLst>
              <a:ext uri="{FF2B5EF4-FFF2-40B4-BE49-F238E27FC236}">
                <a16:creationId xmlns:a16="http://schemas.microsoft.com/office/drawing/2014/main" id="{B2E11ABB-AAED-E843-B2F2-934CE056A8A0}"/>
              </a:ext>
            </a:extLst>
          </p:cNvPr>
          <p:cNvSpPr>
            <a:spLocks noGrp="1"/>
          </p:cNvSpPr>
          <p:nvPr>
            <p:ph type="title"/>
          </p:nvPr>
        </p:nvSpPr>
        <p:spPr>
          <a:xfrm>
            <a:off x="838200" y="365125"/>
            <a:ext cx="10515600" cy="1325563"/>
          </a:xfrm>
        </p:spPr>
        <p:txBody>
          <a:bodyPr/>
          <a:lstStyle/>
          <a:p>
            <a:r>
              <a:rPr lang="en-GB" dirty="0"/>
              <a:t>How </a:t>
            </a:r>
            <a:r>
              <a:rPr lang="en-GB" dirty="0" smtClean="0"/>
              <a:t>good </a:t>
            </a:r>
            <a:r>
              <a:rPr lang="en-GB" dirty="0"/>
              <a:t>record keeping </a:t>
            </a:r>
            <a:r>
              <a:rPr lang="en-GB" dirty="0" smtClean="0"/>
              <a:t>helps </a:t>
            </a:r>
            <a:r>
              <a:rPr lang="en-GB" dirty="0"/>
              <a:t>us </a:t>
            </a:r>
            <a:r>
              <a:rPr lang="en-GB" dirty="0" smtClean="0"/>
              <a:t>be </a:t>
            </a:r>
            <a:r>
              <a:rPr lang="en-GB" dirty="0"/>
              <a:t>FAIR </a:t>
            </a:r>
          </a:p>
        </p:txBody>
      </p:sp>
    </p:spTree>
    <p:extLst>
      <p:ext uri="{BB962C8B-B14F-4D97-AF65-F5344CB8AC3E}">
        <p14:creationId xmlns:p14="http://schemas.microsoft.com/office/powerpoint/2010/main" val="39469355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186E0-B0CC-4664-8D5D-FE79BD5CB56F}"/>
              </a:ext>
            </a:extLst>
          </p:cNvPr>
          <p:cNvSpPr>
            <a:spLocks noGrp="1"/>
          </p:cNvSpPr>
          <p:nvPr>
            <p:ph type="title"/>
          </p:nvPr>
        </p:nvSpPr>
        <p:spPr>
          <a:xfrm>
            <a:off x="965199" y="851517"/>
            <a:ext cx="5130795" cy="1461778"/>
          </a:xfrm>
        </p:spPr>
        <p:txBody>
          <a:bodyPr>
            <a:normAutofit/>
          </a:bodyPr>
          <a:lstStyle/>
          <a:p>
            <a:r>
              <a:rPr lang="en-GB" sz="4000" dirty="0"/>
              <a:t>Record Keeping Quiz</a:t>
            </a:r>
          </a:p>
        </p:txBody>
      </p:sp>
      <p:pic>
        <p:nvPicPr>
          <p:cNvPr id="5" name="Graphic 4" descr="Questions with solid fill">
            <a:extLst>
              <a:ext uri="{FF2B5EF4-FFF2-40B4-BE49-F238E27FC236}">
                <a16:creationId xmlns:a16="http://schemas.microsoft.com/office/drawing/2014/main" id="{02CE7069-253F-AF44-8C83-23BBE5DB17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11104058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1C4547-956D-4711-A29A-436B0F515E7A}"/>
              </a:ext>
            </a:extLst>
          </p:cNvPr>
          <p:cNvSpPr txBox="1"/>
          <p:nvPr/>
        </p:nvSpPr>
        <p:spPr>
          <a:xfrm>
            <a:off x="191199" y="284955"/>
            <a:ext cx="11385608" cy="646331"/>
          </a:xfrm>
          <a:prstGeom prst="rect">
            <a:avLst/>
          </a:prstGeom>
          <a:noFill/>
        </p:spPr>
        <p:txBody>
          <a:bodyPr wrap="square">
            <a:spAutoFit/>
          </a:bodyPr>
          <a:lstStyle/>
          <a:p>
            <a:r>
              <a:rPr lang="en-GB" b="0" i="0" dirty="0">
                <a:solidFill>
                  <a:srgbClr val="0070C0"/>
                </a:solidFill>
                <a:effectLst/>
                <a:latin typeface="Ubuntu"/>
              </a:rPr>
              <a:t>Before we start this session on good record keeping, it might be a good idea to make ourselves a cup of tea. </a:t>
            </a:r>
          </a:p>
          <a:p>
            <a:endParaRPr lang="en-GB" dirty="0">
              <a:solidFill>
                <a:srgbClr val="0070C0"/>
              </a:solidFill>
              <a:latin typeface="Ubuntu"/>
            </a:endParaRPr>
          </a:p>
        </p:txBody>
      </p:sp>
      <p:pic>
        <p:nvPicPr>
          <p:cNvPr id="6" name="Picture 5">
            <a:extLst>
              <a:ext uri="{FF2B5EF4-FFF2-40B4-BE49-F238E27FC236}">
                <a16:creationId xmlns:a16="http://schemas.microsoft.com/office/drawing/2014/main" id="{CD158789-D92B-4BEB-8517-C893D657B130}"/>
              </a:ext>
            </a:extLst>
          </p:cNvPr>
          <p:cNvPicPr>
            <a:picLocks noChangeAspect="1"/>
          </p:cNvPicPr>
          <p:nvPr/>
        </p:nvPicPr>
        <p:blipFill>
          <a:blip r:embed="rId2"/>
          <a:stretch>
            <a:fillRect/>
          </a:stretch>
        </p:blipFill>
        <p:spPr>
          <a:xfrm>
            <a:off x="5007366" y="787000"/>
            <a:ext cx="5554373" cy="5693767"/>
          </a:xfrm>
          <a:prstGeom prst="rect">
            <a:avLst/>
          </a:prstGeom>
        </p:spPr>
      </p:pic>
      <p:sp>
        <p:nvSpPr>
          <p:cNvPr id="8" name="TextBox 7">
            <a:extLst>
              <a:ext uri="{FF2B5EF4-FFF2-40B4-BE49-F238E27FC236}">
                <a16:creationId xmlns:a16="http://schemas.microsoft.com/office/drawing/2014/main" id="{0B6B44D4-80E0-49F0-8DC4-0E1512180A5C}"/>
              </a:ext>
            </a:extLst>
          </p:cNvPr>
          <p:cNvSpPr txBox="1"/>
          <p:nvPr/>
        </p:nvSpPr>
        <p:spPr>
          <a:xfrm>
            <a:off x="379602" y="2193600"/>
            <a:ext cx="3495681" cy="923330"/>
          </a:xfrm>
          <a:prstGeom prst="rect">
            <a:avLst/>
          </a:prstGeom>
          <a:solidFill>
            <a:schemeClr val="bg2"/>
          </a:solidFill>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r>
              <a:rPr lang="en-GB" b="0" i="0" dirty="0">
                <a:solidFill>
                  <a:srgbClr val="333333"/>
                </a:solidFill>
                <a:effectLst/>
                <a:latin typeface="Ubuntu"/>
              </a:rPr>
              <a:t>Here’s a peer-reviewed protocol</a:t>
            </a:r>
          </a:p>
          <a:p>
            <a:pPr algn="ctr"/>
            <a:r>
              <a:rPr lang="en-GB" b="0" i="0" dirty="0">
                <a:solidFill>
                  <a:srgbClr val="333333"/>
                </a:solidFill>
                <a:effectLst/>
                <a:latin typeface="Ubuntu"/>
              </a:rPr>
              <a:t>for making tea</a:t>
            </a:r>
            <a:endParaRPr lang="en-GB" dirty="0"/>
          </a:p>
        </p:txBody>
      </p:sp>
      <p:sp>
        <p:nvSpPr>
          <p:cNvPr id="9" name="Arrow: Right 8">
            <a:extLst>
              <a:ext uri="{FF2B5EF4-FFF2-40B4-BE49-F238E27FC236}">
                <a16:creationId xmlns:a16="http://schemas.microsoft.com/office/drawing/2014/main" id="{CB2144CE-B641-44C8-B5B0-EAD4D84EDCA4}"/>
              </a:ext>
            </a:extLst>
          </p:cNvPr>
          <p:cNvSpPr/>
          <p:nvPr/>
        </p:nvSpPr>
        <p:spPr>
          <a:xfrm>
            <a:off x="3875283" y="2441139"/>
            <a:ext cx="830510" cy="444887"/>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A21C2D1A-18B4-4E57-AEAE-F6F94593C916}"/>
              </a:ext>
            </a:extLst>
          </p:cNvPr>
          <p:cNvSpPr txBox="1"/>
          <p:nvPr/>
        </p:nvSpPr>
        <p:spPr>
          <a:xfrm>
            <a:off x="7499758" y="6480767"/>
            <a:ext cx="3061981" cy="276999"/>
          </a:xfrm>
          <a:prstGeom prst="rect">
            <a:avLst/>
          </a:prstGeom>
          <a:noFill/>
        </p:spPr>
        <p:txBody>
          <a:bodyPr wrap="square">
            <a:spAutoFit/>
          </a:bodyPr>
          <a:lstStyle/>
          <a:p>
            <a:r>
              <a:rPr lang="en-GB" sz="1200" b="0" i="1" dirty="0">
                <a:solidFill>
                  <a:srgbClr val="333333"/>
                </a:solidFill>
                <a:effectLst/>
                <a:latin typeface="Ubuntu"/>
              </a:rPr>
              <a:t>Figure credits: Dr Ines Boehm and Ben Thomas</a:t>
            </a:r>
            <a:endParaRPr lang="en-GB" sz="1200" dirty="0"/>
          </a:p>
        </p:txBody>
      </p:sp>
      <p:sp>
        <p:nvSpPr>
          <p:cNvPr id="2" name="TextBox 1">
            <a:extLst>
              <a:ext uri="{FF2B5EF4-FFF2-40B4-BE49-F238E27FC236}">
                <a16:creationId xmlns:a16="http://schemas.microsoft.com/office/drawing/2014/main" id="{0DE74339-F2E7-42C7-BEB4-1883F2A34B08}"/>
              </a:ext>
            </a:extLst>
          </p:cNvPr>
          <p:cNvSpPr txBox="1"/>
          <p:nvPr/>
        </p:nvSpPr>
        <p:spPr>
          <a:xfrm>
            <a:off x="409736" y="4271163"/>
            <a:ext cx="4233913" cy="1569660"/>
          </a:xfrm>
          <a:prstGeom prst="rect">
            <a:avLst/>
          </a:prstGeom>
          <a:solidFill>
            <a:schemeClr val="accent5">
              <a:lumMod val="20000"/>
              <a:lumOff val="80000"/>
            </a:schemeClr>
          </a:solidFill>
        </p:spPr>
        <p:txBody>
          <a:bodyPr wrap="square" rtlCol="0">
            <a:spAutoFit/>
          </a:bodyPr>
          <a:lstStyle/>
          <a:p>
            <a:pPr algn="ctr"/>
            <a:r>
              <a:rPr lang="en-GB" sz="2400" dirty="0"/>
              <a:t>Once you have your tea, remember to </a:t>
            </a:r>
            <a:r>
              <a:rPr lang="en-GB" sz="2400" b="1" dirty="0"/>
              <a:t>sign up for your </a:t>
            </a:r>
            <a:r>
              <a:rPr lang="en-GB" sz="2400" b="1" dirty="0" err="1">
                <a:solidFill>
                  <a:srgbClr val="0070C0"/>
                </a:solidFill>
              </a:rPr>
              <a:t>benchling</a:t>
            </a:r>
            <a:r>
              <a:rPr lang="en-GB" sz="2400" b="1" dirty="0"/>
              <a:t> and </a:t>
            </a:r>
            <a:r>
              <a:rPr lang="en-GB" sz="2400" b="1" dirty="0">
                <a:solidFill>
                  <a:srgbClr val="0070C0"/>
                </a:solidFill>
              </a:rPr>
              <a:t>protocols.io </a:t>
            </a:r>
            <a:r>
              <a:rPr lang="en-GB" sz="2400" b="1" dirty="0"/>
              <a:t>accounts </a:t>
            </a:r>
            <a:r>
              <a:rPr lang="en-GB" sz="2400" dirty="0"/>
              <a:t>(links on the pad)</a:t>
            </a:r>
          </a:p>
        </p:txBody>
      </p:sp>
    </p:spTree>
    <p:extLst>
      <p:ext uri="{BB962C8B-B14F-4D97-AF65-F5344CB8AC3E}">
        <p14:creationId xmlns:p14="http://schemas.microsoft.com/office/powerpoint/2010/main" val="2847453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rgbClr val="0070C0"/>
                </a:solidFill>
              </a:rPr>
              <a:t>Paper vs ELN                                        (</a:t>
            </a:r>
            <a:r>
              <a:rPr lang="pl-PL" dirty="0" err="1">
                <a:solidFill>
                  <a:srgbClr val="0070C0"/>
                </a:solidFill>
              </a:rPr>
              <a:t>exercise</a:t>
            </a:r>
            <a:r>
              <a:rPr lang="pl-PL" dirty="0">
                <a:solidFill>
                  <a:srgbClr val="0070C0"/>
                </a:solidFill>
              </a:rPr>
              <a:t>)</a:t>
            </a:r>
            <a:endParaRPr lang="en-GB" dirty="0">
              <a:solidFill>
                <a:srgbClr val="0070C0"/>
              </a:solidFill>
            </a:endParaRPr>
          </a:p>
        </p:txBody>
      </p:sp>
      <p:pic>
        <p:nvPicPr>
          <p:cNvPr id="4" name="Picture 3" descr="Nalgene™ Lab Notebooks with PolyPaper™ Pages">
            <a:extLst>
              <a:ext uri="{FF2B5EF4-FFF2-40B4-BE49-F238E27FC236}">
                <a16:creationId xmlns:a16="http://schemas.microsoft.com/office/drawing/2014/main" id="{BFDFEAE3-C764-17A6-BF5B-396A706AF9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872" r="14272"/>
          <a:stretch/>
        </p:blipFill>
        <p:spPr bwMode="auto">
          <a:xfrm>
            <a:off x="600671" y="1444896"/>
            <a:ext cx="3181611" cy="46206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Unified ELN workspace">
            <a:extLst>
              <a:ext uri="{FF2B5EF4-FFF2-40B4-BE49-F238E27FC236}">
                <a16:creationId xmlns:a16="http://schemas.microsoft.com/office/drawing/2014/main" id="{2F904A11-F2BF-16DA-1144-B2A7258142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4569" y="1967435"/>
            <a:ext cx="6837289" cy="42776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8B5B122-888B-C139-5BFA-C449E65DFFAF}"/>
              </a:ext>
            </a:extLst>
          </p:cNvPr>
          <p:cNvPicPr>
            <a:picLocks noChangeAspect="1"/>
          </p:cNvPicPr>
          <p:nvPr/>
        </p:nvPicPr>
        <p:blipFill>
          <a:blip r:embed="rId4"/>
          <a:stretch>
            <a:fillRect/>
          </a:stretch>
        </p:blipFill>
        <p:spPr>
          <a:xfrm>
            <a:off x="1131663" y="4356511"/>
            <a:ext cx="3008101" cy="2256075"/>
          </a:xfrm>
          <a:prstGeom prst="rect">
            <a:avLst/>
          </a:prstGeom>
        </p:spPr>
      </p:pic>
    </p:spTree>
    <p:extLst>
      <p:ext uri="{BB962C8B-B14F-4D97-AF65-F5344CB8AC3E}">
        <p14:creationId xmlns:p14="http://schemas.microsoft.com/office/powerpoint/2010/main" val="18969616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6F0BE7-4576-4B4E-B8ED-E714F4DDF87D}"/>
              </a:ext>
            </a:extLst>
          </p:cNvPr>
          <p:cNvSpPr txBox="1"/>
          <p:nvPr/>
        </p:nvSpPr>
        <p:spPr>
          <a:xfrm>
            <a:off x="617621" y="315000"/>
            <a:ext cx="11333748" cy="6228000"/>
          </a:xfrm>
          <a:prstGeom prst="rect">
            <a:avLst/>
          </a:prstGeom>
          <a:noFill/>
        </p:spPr>
        <p:txBody>
          <a:bodyPr wrap="square" numCol="2">
            <a:spAutoFit/>
          </a:bodyPr>
          <a:lstStyle/>
          <a:p>
            <a:pPr algn="l"/>
            <a:r>
              <a:rPr lang="en-GB" sz="2000" b="1" i="0" dirty="0">
                <a:solidFill>
                  <a:srgbClr val="333333"/>
                </a:solidFill>
                <a:effectLst/>
                <a:latin typeface="Ubuntu"/>
              </a:rPr>
              <a:t>Advantages of traditional </a:t>
            </a:r>
            <a:r>
              <a:rPr lang="en-GB" sz="2000" b="1" i="0" dirty="0" err="1">
                <a:solidFill>
                  <a:srgbClr val="333333"/>
                </a:solidFill>
                <a:effectLst/>
                <a:latin typeface="Ubuntu"/>
              </a:rPr>
              <a:t>analog</a:t>
            </a:r>
            <a:r>
              <a:rPr lang="en-GB" sz="2000" b="1" i="0" dirty="0">
                <a:solidFill>
                  <a:srgbClr val="333333"/>
                </a:solidFill>
                <a:effectLst/>
                <a:latin typeface="Ubuntu"/>
              </a:rPr>
              <a:t> records</a:t>
            </a:r>
            <a:endParaRPr lang="en-GB" sz="2000" b="0" i="0" dirty="0">
              <a:solidFill>
                <a:srgbClr val="333333"/>
              </a:solidFill>
              <a:effectLst/>
              <a:latin typeface="Ubuntu"/>
            </a:endParaRPr>
          </a:p>
          <a:p>
            <a:pPr algn="l">
              <a:buFont typeface="Arial" panose="020B0604020202020204" pitchFamily="34" charset="0"/>
              <a:buChar char="•"/>
            </a:pPr>
            <a:r>
              <a:rPr lang="en-GB" sz="2000" b="0" i="0" dirty="0">
                <a:solidFill>
                  <a:srgbClr val="333333"/>
                </a:solidFill>
                <a:effectLst/>
                <a:latin typeface="Ubuntu"/>
              </a:rPr>
              <a:t>Ability to directly draw on your records</a:t>
            </a:r>
          </a:p>
          <a:p>
            <a:pPr algn="l">
              <a:buFont typeface="Arial" panose="020B0604020202020204" pitchFamily="34" charset="0"/>
              <a:buChar char="•"/>
            </a:pPr>
            <a:r>
              <a:rPr lang="en-GB" sz="2000" b="0" i="0" dirty="0">
                <a:solidFill>
                  <a:srgbClr val="333333"/>
                </a:solidFill>
                <a:effectLst/>
                <a:latin typeface="Ubuntu"/>
              </a:rPr>
              <a:t>works regardless of internet/power access</a:t>
            </a:r>
          </a:p>
          <a:p>
            <a:pPr algn="l"/>
            <a:endParaRPr lang="en-GB" sz="2000" b="0" i="0" dirty="0">
              <a:solidFill>
                <a:srgbClr val="333333"/>
              </a:solidFill>
              <a:effectLst/>
              <a:latin typeface="Ubuntu"/>
            </a:endParaRPr>
          </a:p>
          <a:p>
            <a:pPr algn="l"/>
            <a:r>
              <a:rPr lang="en-GB" sz="2000" b="1" i="0" dirty="0">
                <a:solidFill>
                  <a:srgbClr val="333333"/>
                </a:solidFill>
                <a:effectLst/>
                <a:latin typeface="Ubuntu"/>
              </a:rPr>
              <a:t>Disadvantages of traditional </a:t>
            </a:r>
            <a:r>
              <a:rPr lang="en-GB" sz="2000" b="1" i="0" dirty="0" err="1">
                <a:solidFill>
                  <a:srgbClr val="333333"/>
                </a:solidFill>
                <a:effectLst/>
                <a:latin typeface="Ubuntu"/>
              </a:rPr>
              <a:t>analog</a:t>
            </a:r>
            <a:r>
              <a:rPr lang="en-GB" sz="2000" b="1" i="0" dirty="0">
                <a:solidFill>
                  <a:srgbClr val="333333"/>
                </a:solidFill>
                <a:effectLst/>
                <a:latin typeface="Ubuntu"/>
              </a:rPr>
              <a:t> records</a:t>
            </a:r>
            <a:endParaRPr lang="en-GB" sz="2000" b="0" i="0" dirty="0">
              <a:solidFill>
                <a:srgbClr val="333333"/>
              </a:solidFill>
              <a:effectLst/>
              <a:latin typeface="Ubuntu"/>
            </a:endParaRPr>
          </a:p>
          <a:p>
            <a:pPr algn="l">
              <a:buFont typeface="Arial" panose="020B0604020202020204" pitchFamily="34" charset="0"/>
              <a:buChar char="•"/>
            </a:pPr>
            <a:r>
              <a:rPr lang="en-GB" sz="2000" b="0" i="0" dirty="0">
                <a:solidFill>
                  <a:srgbClr val="333333"/>
                </a:solidFill>
                <a:effectLst/>
                <a:latin typeface="Ubuntu"/>
              </a:rPr>
              <a:t>can be lost and/or damaged (not Findable or Accessible)</a:t>
            </a:r>
          </a:p>
          <a:p>
            <a:pPr algn="l">
              <a:buFont typeface="Arial" panose="020B0604020202020204" pitchFamily="34" charset="0"/>
              <a:buChar char="•"/>
            </a:pPr>
            <a:r>
              <a:rPr lang="en-GB" sz="2000" b="0" i="0" dirty="0">
                <a:solidFill>
                  <a:srgbClr val="333333"/>
                </a:solidFill>
                <a:effectLst/>
                <a:latin typeface="Ubuntu"/>
              </a:rPr>
              <a:t>only in one location at any time (not Findable or Accessible)</a:t>
            </a:r>
          </a:p>
          <a:p>
            <a:pPr algn="l">
              <a:buFont typeface="Arial" panose="020B0604020202020204" pitchFamily="34" charset="0"/>
              <a:buChar char="•"/>
            </a:pPr>
            <a:r>
              <a:rPr lang="en-GB" sz="2000" b="0" i="0" dirty="0">
                <a:solidFill>
                  <a:srgbClr val="333333"/>
                </a:solidFill>
                <a:effectLst/>
                <a:latin typeface="Ubuntu"/>
              </a:rPr>
              <a:t>handwriting can make it less intelligible</a:t>
            </a:r>
          </a:p>
          <a:p>
            <a:pPr algn="l">
              <a:buFont typeface="Arial" panose="020B0604020202020204" pitchFamily="34" charset="0"/>
              <a:buChar char="•"/>
            </a:pPr>
            <a:r>
              <a:rPr lang="en-GB" sz="2000" b="0" i="0" dirty="0">
                <a:solidFill>
                  <a:srgbClr val="333333"/>
                </a:solidFill>
                <a:effectLst/>
                <a:latin typeface="Ubuntu"/>
              </a:rPr>
              <a:t>harder to edit/move elements around smoothly (not Interoperable)</a:t>
            </a:r>
          </a:p>
          <a:p>
            <a:pPr algn="l">
              <a:buFont typeface="Arial" panose="020B0604020202020204" pitchFamily="34" charset="0"/>
              <a:buChar char="•"/>
            </a:pPr>
            <a:r>
              <a:rPr lang="en-GB" sz="2000" b="0" i="0" dirty="0">
                <a:solidFill>
                  <a:srgbClr val="333333"/>
                </a:solidFill>
                <a:effectLst/>
                <a:latin typeface="Ubuntu"/>
              </a:rPr>
              <a:t>can’t store most data types (e.g. imaging data) in a useable way (not Reusable)</a:t>
            </a:r>
          </a:p>
          <a:p>
            <a:pPr algn="l">
              <a:buFont typeface="Arial" panose="020B0604020202020204" pitchFamily="34" charset="0"/>
              <a:buChar char="•"/>
            </a:pPr>
            <a:endParaRPr lang="en-GB" sz="2000" b="0" i="0" dirty="0">
              <a:solidFill>
                <a:srgbClr val="333333"/>
              </a:solidFill>
              <a:effectLst/>
              <a:latin typeface="Ubuntu"/>
            </a:endParaRPr>
          </a:p>
          <a:p>
            <a:pPr algn="l"/>
            <a:r>
              <a:rPr lang="en-GB" sz="2000" b="1" i="0" dirty="0">
                <a:solidFill>
                  <a:srgbClr val="333333"/>
                </a:solidFill>
                <a:effectLst/>
                <a:latin typeface="Ubuntu"/>
              </a:rPr>
              <a:t>Advantages of digital records</a:t>
            </a:r>
            <a:endParaRPr lang="en-GB" sz="2000" b="0" i="0" dirty="0">
              <a:solidFill>
                <a:srgbClr val="333333"/>
              </a:solidFill>
              <a:effectLst/>
              <a:latin typeface="Ubuntu"/>
            </a:endParaRPr>
          </a:p>
          <a:p>
            <a:pPr algn="l">
              <a:buFont typeface="Arial" panose="020B0604020202020204" pitchFamily="34" charset="0"/>
              <a:buChar char="•"/>
            </a:pPr>
            <a:r>
              <a:rPr lang="en-GB" sz="2000" b="0" i="0" dirty="0">
                <a:solidFill>
                  <a:srgbClr val="333333"/>
                </a:solidFill>
                <a:effectLst/>
                <a:latin typeface="Ubuntu"/>
              </a:rPr>
              <a:t>can smoothly and easily move elements around to edit it</a:t>
            </a:r>
          </a:p>
          <a:p>
            <a:pPr algn="l">
              <a:buFont typeface="Arial" panose="020B0604020202020204" pitchFamily="34" charset="0"/>
              <a:buChar char="•"/>
            </a:pPr>
            <a:r>
              <a:rPr lang="en-GB" sz="2000" b="0" i="0" dirty="0">
                <a:solidFill>
                  <a:srgbClr val="333333"/>
                </a:solidFill>
                <a:effectLst/>
                <a:latin typeface="Ubuntu"/>
              </a:rPr>
              <a:t>Findable and Accessible: can be shared instantly anywhere around the world, with anyone</a:t>
            </a:r>
          </a:p>
          <a:p>
            <a:pPr algn="l">
              <a:buFont typeface="Arial" panose="020B0604020202020204" pitchFamily="34" charset="0"/>
              <a:buChar char="•"/>
            </a:pPr>
            <a:r>
              <a:rPr lang="en-GB" sz="2000" b="0" i="0" dirty="0">
                <a:solidFill>
                  <a:srgbClr val="333333"/>
                </a:solidFill>
                <a:effectLst/>
                <a:latin typeface="Ubuntu"/>
              </a:rPr>
              <a:t>Interoperable: can be easily commented on by anyone anywhere</a:t>
            </a:r>
          </a:p>
          <a:p>
            <a:pPr algn="l">
              <a:buFont typeface="Arial" panose="020B0604020202020204" pitchFamily="34" charset="0"/>
              <a:buChar char="•"/>
            </a:pPr>
            <a:r>
              <a:rPr lang="en-GB" sz="2000" b="0" i="0" dirty="0">
                <a:solidFill>
                  <a:srgbClr val="333333"/>
                </a:solidFill>
                <a:effectLst/>
                <a:latin typeface="Ubuntu"/>
              </a:rPr>
              <a:t>doesn’t take up physical space (no record rooms/folders)</a:t>
            </a:r>
          </a:p>
          <a:p>
            <a:pPr algn="l">
              <a:buFont typeface="Arial" panose="020B0604020202020204" pitchFamily="34" charset="0"/>
              <a:buChar char="•"/>
            </a:pPr>
            <a:r>
              <a:rPr lang="en-GB" sz="2000" b="0" i="0" dirty="0">
                <a:solidFill>
                  <a:srgbClr val="333333"/>
                </a:solidFill>
                <a:effectLst/>
                <a:latin typeface="Ubuntu"/>
              </a:rPr>
              <a:t>regular backups mean it won’t be lost</a:t>
            </a:r>
          </a:p>
          <a:p>
            <a:pPr algn="l">
              <a:buFont typeface="Arial" panose="020B0604020202020204" pitchFamily="34" charset="0"/>
              <a:buChar char="•"/>
            </a:pPr>
            <a:r>
              <a:rPr lang="en-GB" sz="2000" b="0" i="0" dirty="0">
                <a:solidFill>
                  <a:srgbClr val="333333"/>
                </a:solidFill>
                <a:effectLst/>
                <a:latin typeface="Ubuntu"/>
              </a:rPr>
              <a:t>Reusable: version controls mean changes can easily be tracked</a:t>
            </a:r>
          </a:p>
          <a:p>
            <a:pPr algn="l">
              <a:buFont typeface="Arial" panose="020B0604020202020204" pitchFamily="34" charset="0"/>
              <a:buChar char="•"/>
            </a:pPr>
            <a:r>
              <a:rPr lang="en-GB" sz="2000" b="0" i="0" dirty="0">
                <a:solidFill>
                  <a:srgbClr val="333333"/>
                </a:solidFill>
                <a:effectLst/>
                <a:latin typeface="Ubuntu"/>
              </a:rPr>
              <a:t>Reusable: can store protocols directly with other supporting data types (e.g. video explanations)</a:t>
            </a:r>
          </a:p>
          <a:p>
            <a:pPr algn="l">
              <a:buFont typeface="Arial" panose="020B0604020202020204" pitchFamily="34" charset="0"/>
              <a:buChar char="•"/>
            </a:pPr>
            <a:r>
              <a:rPr lang="en-GB" sz="2000" b="0" i="0" dirty="0">
                <a:solidFill>
                  <a:srgbClr val="333333"/>
                </a:solidFill>
                <a:effectLst/>
                <a:latin typeface="Ubuntu"/>
              </a:rPr>
              <a:t>can you think of more?</a:t>
            </a:r>
          </a:p>
          <a:p>
            <a:pPr algn="l"/>
            <a:endParaRPr lang="en-GB" sz="2000" b="0" i="0" dirty="0">
              <a:solidFill>
                <a:srgbClr val="333333"/>
              </a:solidFill>
              <a:effectLst/>
              <a:latin typeface="Ubuntu"/>
            </a:endParaRPr>
          </a:p>
          <a:p>
            <a:pPr algn="l"/>
            <a:r>
              <a:rPr lang="en-GB" sz="2000" b="1" i="0" dirty="0">
                <a:solidFill>
                  <a:srgbClr val="333333"/>
                </a:solidFill>
                <a:effectLst/>
                <a:latin typeface="Ubuntu"/>
              </a:rPr>
              <a:t>Disadvantages of digital records</a:t>
            </a:r>
            <a:endParaRPr lang="en-GB" sz="2000" b="0" i="0" dirty="0">
              <a:solidFill>
                <a:srgbClr val="333333"/>
              </a:solidFill>
              <a:effectLst/>
              <a:latin typeface="Ubuntu"/>
            </a:endParaRPr>
          </a:p>
          <a:p>
            <a:pPr algn="l">
              <a:buFont typeface="Arial" panose="020B0604020202020204" pitchFamily="34" charset="0"/>
              <a:buChar char="•"/>
            </a:pPr>
            <a:r>
              <a:rPr lang="en-GB" sz="2000" b="0" i="0" dirty="0">
                <a:solidFill>
                  <a:srgbClr val="333333"/>
                </a:solidFill>
                <a:effectLst/>
                <a:latin typeface="Ubuntu"/>
              </a:rPr>
              <a:t>dependent on internet access and power (not Accessible)</a:t>
            </a:r>
          </a:p>
          <a:p>
            <a:pPr algn="l">
              <a:buFont typeface="Arial" panose="020B0604020202020204" pitchFamily="34" charset="0"/>
              <a:buChar char="•"/>
            </a:pPr>
            <a:r>
              <a:rPr lang="en-GB" sz="2000" b="0" i="0" dirty="0">
                <a:solidFill>
                  <a:srgbClr val="333333"/>
                </a:solidFill>
                <a:effectLst/>
                <a:latin typeface="Ubuntu"/>
              </a:rPr>
              <a:t>some digital record keeping services charge a fee</a:t>
            </a:r>
          </a:p>
          <a:p>
            <a:pPr algn="l">
              <a:buFont typeface="Arial" panose="020B0604020202020204" pitchFamily="34" charset="0"/>
              <a:buChar char="•"/>
            </a:pPr>
            <a:r>
              <a:rPr lang="en-GB" sz="2000" b="0" i="0" dirty="0">
                <a:solidFill>
                  <a:srgbClr val="333333"/>
                </a:solidFill>
                <a:effectLst/>
                <a:latin typeface="Ubuntu"/>
              </a:rPr>
              <a:t>risk of corruption if data is not backed up (either yourself or by the service used - not Reusable)</a:t>
            </a:r>
          </a:p>
        </p:txBody>
      </p:sp>
    </p:spTree>
    <p:extLst>
      <p:ext uri="{BB962C8B-B14F-4D97-AF65-F5344CB8AC3E}">
        <p14:creationId xmlns:p14="http://schemas.microsoft.com/office/powerpoint/2010/main" val="21147915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Down 12">
            <a:extLst>
              <a:ext uri="{FF2B5EF4-FFF2-40B4-BE49-F238E27FC236}">
                <a16:creationId xmlns:a16="http://schemas.microsoft.com/office/drawing/2014/main" id="{27DE9F74-5A87-4524-8E4E-D202CEAB615E}"/>
              </a:ext>
            </a:extLst>
          </p:cNvPr>
          <p:cNvSpPr/>
          <p:nvPr/>
        </p:nvSpPr>
        <p:spPr>
          <a:xfrm rot="16200000">
            <a:off x="4985869" y="2147913"/>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71B72AD-4AD5-B842-A498-45CAEB9E5A09}"/>
              </a:ext>
            </a:extLst>
          </p:cNvPr>
          <p:cNvSpPr>
            <a:spLocks noGrp="1"/>
          </p:cNvSpPr>
          <p:nvPr>
            <p:ph type="title"/>
          </p:nvPr>
        </p:nvSpPr>
        <p:spPr/>
        <p:txBody>
          <a:bodyPr>
            <a:normAutofit/>
          </a:bodyPr>
          <a:lstStyle/>
          <a:p>
            <a:r>
              <a:rPr lang="en-GB" dirty="0">
                <a:latin typeface="Ubuntu"/>
              </a:rPr>
              <a:t>Why do we need to keep good quality records?</a:t>
            </a:r>
            <a:endParaRPr lang="en-GB" dirty="0"/>
          </a:p>
        </p:txBody>
      </p:sp>
      <p:sp>
        <p:nvSpPr>
          <p:cNvPr id="5" name="Content Placeholder 4">
            <a:extLst>
              <a:ext uri="{FF2B5EF4-FFF2-40B4-BE49-F238E27FC236}">
                <a16:creationId xmlns:a16="http://schemas.microsoft.com/office/drawing/2014/main" id="{A500DD08-BE4B-FA4D-9033-4975793D422E}"/>
              </a:ext>
            </a:extLst>
          </p:cNvPr>
          <p:cNvSpPr>
            <a:spLocks noGrp="1"/>
          </p:cNvSpPr>
          <p:nvPr>
            <p:ph idx="1"/>
          </p:nvPr>
        </p:nvSpPr>
        <p:spPr>
          <a:xfrm>
            <a:off x="5986462" y="2053667"/>
            <a:ext cx="5367337" cy="4351338"/>
          </a:xfrm>
        </p:spPr>
        <p:txBody>
          <a:bodyPr>
            <a:normAutofit/>
          </a:bodyPr>
          <a:lstStyle/>
          <a:p>
            <a:pPr marL="0" indent="0">
              <a:lnSpc>
                <a:spcPct val="150000"/>
              </a:lnSpc>
              <a:buNone/>
            </a:pPr>
            <a:r>
              <a:rPr lang="en-GB" sz="2400" dirty="0"/>
              <a:t>Good record keeping ensures:</a:t>
            </a:r>
          </a:p>
          <a:p>
            <a:pPr marL="285750" indent="-285750">
              <a:lnSpc>
                <a:spcPct val="150000"/>
              </a:lnSpc>
            </a:pPr>
            <a:r>
              <a:rPr lang="en-GB" sz="2400" dirty="0"/>
              <a:t>Transparency</a:t>
            </a:r>
          </a:p>
          <a:p>
            <a:pPr marL="285750" indent="-285750">
              <a:lnSpc>
                <a:spcPct val="150000"/>
              </a:lnSpc>
            </a:pPr>
            <a:r>
              <a:rPr lang="en-GB" sz="2400" dirty="0"/>
              <a:t>Reproducibility</a:t>
            </a:r>
          </a:p>
          <a:p>
            <a:pPr marL="285750" indent="-285750">
              <a:lnSpc>
                <a:spcPct val="150000"/>
              </a:lnSpc>
            </a:pPr>
            <a:r>
              <a:rPr lang="en-GB" sz="2400" dirty="0"/>
              <a:t>Accountability</a:t>
            </a:r>
          </a:p>
          <a:p>
            <a:endParaRPr lang="en-GB" sz="2400" dirty="0"/>
          </a:p>
        </p:txBody>
      </p:sp>
      <p:sp>
        <p:nvSpPr>
          <p:cNvPr id="4" name="Rectangle 3">
            <a:extLst>
              <a:ext uri="{FF2B5EF4-FFF2-40B4-BE49-F238E27FC236}">
                <a16:creationId xmlns:a16="http://schemas.microsoft.com/office/drawing/2014/main" id="{B41A24B5-499C-A44E-B11A-87DD42C6AD4D}"/>
              </a:ext>
            </a:extLst>
          </p:cNvPr>
          <p:cNvSpPr/>
          <p:nvPr/>
        </p:nvSpPr>
        <p:spPr>
          <a:xfrm>
            <a:off x="1384020" y="2223414"/>
            <a:ext cx="3225563" cy="461665"/>
          </a:xfrm>
          <a:prstGeom prst="rect">
            <a:avLst/>
          </a:prstGeom>
        </p:spPr>
        <p:txBody>
          <a:bodyPr wrap="none">
            <a:spAutoFit/>
          </a:bodyPr>
          <a:lstStyle/>
          <a:p>
            <a:pPr algn="ctr"/>
            <a:r>
              <a:rPr lang="en-GB" sz="2400" b="1" dirty="0">
                <a:solidFill>
                  <a:srgbClr val="0070C0"/>
                </a:solidFill>
              </a:rPr>
              <a:t>Good scientific practice </a:t>
            </a:r>
          </a:p>
        </p:txBody>
      </p:sp>
    </p:spTree>
    <p:extLst>
      <p:ext uri="{BB962C8B-B14F-4D97-AF65-F5344CB8AC3E}">
        <p14:creationId xmlns:p14="http://schemas.microsoft.com/office/powerpoint/2010/main" val="37477214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AAE130F-22A0-400B-8560-7C6F6DB6A318}"/>
              </a:ext>
            </a:extLst>
          </p:cNvPr>
          <p:cNvSpPr txBox="1"/>
          <p:nvPr/>
        </p:nvSpPr>
        <p:spPr>
          <a:xfrm>
            <a:off x="1409525" y="1866959"/>
            <a:ext cx="2147407" cy="369332"/>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b="0" i="0" dirty="0">
                <a:solidFill>
                  <a:srgbClr val="333333"/>
                </a:solidFill>
                <a:effectLst/>
              </a:rPr>
              <a:t>FAIR record keeping</a:t>
            </a:r>
            <a:endParaRPr lang="en-GB" dirty="0"/>
          </a:p>
        </p:txBody>
      </p:sp>
      <p:sp>
        <p:nvSpPr>
          <p:cNvPr id="7" name="Arrow: Down 6">
            <a:extLst>
              <a:ext uri="{FF2B5EF4-FFF2-40B4-BE49-F238E27FC236}">
                <a16:creationId xmlns:a16="http://schemas.microsoft.com/office/drawing/2014/main" id="{74751170-EFAA-4B8F-84C2-BD00AF8A0095}"/>
              </a:ext>
            </a:extLst>
          </p:cNvPr>
          <p:cNvSpPr/>
          <p:nvPr/>
        </p:nvSpPr>
        <p:spPr>
          <a:xfrm rot="16200000">
            <a:off x="629710" y="1741232"/>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9D07E7F-B664-4EFF-9111-16987AF071BC}"/>
              </a:ext>
            </a:extLst>
          </p:cNvPr>
          <p:cNvSpPr txBox="1"/>
          <p:nvPr/>
        </p:nvSpPr>
        <p:spPr>
          <a:xfrm>
            <a:off x="1409525" y="2717437"/>
            <a:ext cx="8984435" cy="923330"/>
          </a:xfrm>
          <a:prstGeom prst="rect">
            <a:avLst/>
          </a:prstGeom>
          <a:solidFill>
            <a:schemeClr val="bg2"/>
          </a:solidFill>
          <a:ln>
            <a:solidFill>
              <a:schemeClr val="accent1"/>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t>In order to avoid data mismanagement and unexplained discrepancies, it is imperative to keep dated, accurate, complete and intelligible records of our experiments and the protocols we use. This means they should include enough detail for others to reproduce.</a:t>
            </a:r>
          </a:p>
        </p:txBody>
      </p:sp>
      <p:sp>
        <p:nvSpPr>
          <p:cNvPr id="10" name="Arrow: Down 9">
            <a:extLst>
              <a:ext uri="{FF2B5EF4-FFF2-40B4-BE49-F238E27FC236}">
                <a16:creationId xmlns:a16="http://schemas.microsoft.com/office/drawing/2014/main" id="{7340A17E-31D2-475A-BA2C-35AAED0AD526}"/>
              </a:ext>
            </a:extLst>
          </p:cNvPr>
          <p:cNvSpPr/>
          <p:nvPr/>
        </p:nvSpPr>
        <p:spPr>
          <a:xfrm rot="16200000">
            <a:off x="629710" y="2868708"/>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9192F00A-2C5F-48A9-B805-67228F67457B}"/>
              </a:ext>
            </a:extLst>
          </p:cNvPr>
          <p:cNvSpPr txBox="1"/>
          <p:nvPr/>
        </p:nvSpPr>
        <p:spPr>
          <a:xfrm>
            <a:off x="1409524" y="4124936"/>
            <a:ext cx="8984435" cy="369332"/>
          </a:xfrm>
          <a:prstGeom prst="rect">
            <a:avLst/>
          </a:prstGeom>
          <a:solidFill>
            <a:schemeClr val="bg2"/>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t>You are, legally, the one responsible for your records, not your colleague, or your PI.</a:t>
            </a:r>
          </a:p>
        </p:txBody>
      </p:sp>
      <p:sp>
        <p:nvSpPr>
          <p:cNvPr id="13" name="Arrow: Down 12">
            <a:extLst>
              <a:ext uri="{FF2B5EF4-FFF2-40B4-BE49-F238E27FC236}">
                <a16:creationId xmlns:a16="http://schemas.microsoft.com/office/drawing/2014/main" id="{0D3B298D-171F-4B6C-8C65-EC7C7194CD31}"/>
              </a:ext>
            </a:extLst>
          </p:cNvPr>
          <p:cNvSpPr/>
          <p:nvPr/>
        </p:nvSpPr>
        <p:spPr>
          <a:xfrm rot="16200000">
            <a:off x="629711" y="3996183"/>
            <a:ext cx="469783" cy="6207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a:extLst>
              <a:ext uri="{FF2B5EF4-FFF2-40B4-BE49-F238E27FC236}">
                <a16:creationId xmlns:a16="http://schemas.microsoft.com/office/drawing/2014/main" id="{7F7D83AB-DCE7-EB4F-A4BC-3749CF14E52B}"/>
              </a:ext>
            </a:extLst>
          </p:cNvPr>
          <p:cNvSpPr>
            <a:spLocks noGrp="1"/>
          </p:cNvSpPr>
          <p:nvPr>
            <p:ph type="title"/>
          </p:nvPr>
        </p:nvSpPr>
        <p:spPr/>
        <p:txBody>
          <a:bodyPr>
            <a:noAutofit/>
          </a:bodyPr>
          <a:lstStyle/>
          <a:p>
            <a:r>
              <a:rPr lang="en-GB" sz="3600" dirty="0" smtClean="0"/>
              <a:t>Record keeping practices</a:t>
            </a:r>
            <a:r>
              <a:rPr lang="en-GB" sz="3600" dirty="0"/>
              <a:t/>
            </a:r>
            <a:br>
              <a:rPr lang="en-GB" sz="3600" dirty="0"/>
            </a:br>
            <a:endParaRPr lang="en-GB" sz="3600" dirty="0"/>
          </a:p>
        </p:txBody>
      </p:sp>
    </p:spTree>
    <p:extLst>
      <p:ext uri="{BB962C8B-B14F-4D97-AF65-F5344CB8AC3E}">
        <p14:creationId xmlns:p14="http://schemas.microsoft.com/office/powerpoint/2010/main" val="25312205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D6E26D-1ABC-45D4-867F-F59C0786DF60}"/>
              </a:ext>
            </a:extLst>
          </p:cNvPr>
          <p:cNvSpPr txBox="1"/>
          <p:nvPr/>
        </p:nvSpPr>
        <p:spPr>
          <a:xfrm>
            <a:off x="191199" y="758109"/>
            <a:ext cx="11496937" cy="369332"/>
          </a:xfrm>
          <a:prstGeom prst="rect">
            <a:avLst/>
          </a:prstGeom>
          <a:noFill/>
        </p:spPr>
        <p:txBody>
          <a:bodyPr wrap="square">
            <a:spAutoFit/>
          </a:bodyPr>
          <a:lstStyle/>
          <a:p>
            <a:pPr algn="just"/>
            <a:r>
              <a:rPr lang="en-GB" b="0" i="0">
                <a:solidFill>
                  <a:srgbClr val="0070C0"/>
                </a:solidFill>
                <a:effectLst/>
              </a:rPr>
              <a:t>Both protocols and laboratory records need to be detailed and kept accurate and complete. </a:t>
            </a:r>
            <a:endParaRPr lang="en-GB">
              <a:solidFill>
                <a:srgbClr val="0070C0"/>
              </a:solidFill>
            </a:endParaRPr>
          </a:p>
        </p:txBody>
      </p:sp>
      <p:sp>
        <p:nvSpPr>
          <p:cNvPr id="6" name="TextBox 5">
            <a:extLst>
              <a:ext uri="{FF2B5EF4-FFF2-40B4-BE49-F238E27FC236}">
                <a16:creationId xmlns:a16="http://schemas.microsoft.com/office/drawing/2014/main" id="{EF723E09-B784-4F9D-BB8C-896749C1E16E}"/>
              </a:ext>
            </a:extLst>
          </p:cNvPr>
          <p:cNvSpPr txBox="1"/>
          <p:nvPr/>
        </p:nvSpPr>
        <p:spPr>
          <a:xfrm>
            <a:off x="191199" y="284955"/>
            <a:ext cx="11368830" cy="369332"/>
          </a:xfrm>
          <a:prstGeom prst="rect">
            <a:avLst/>
          </a:prstGeom>
          <a:noFill/>
        </p:spPr>
        <p:txBody>
          <a:bodyPr wrap="square">
            <a:spAutoFit/>
          </a:bodyPr>
          <a:lstStyle/>
          <a:p>
            <a:r>
              <a:rPr lang="pl-PL">
                <a:solidFill>
                  <a:srgbClr val="0070C0"/>
                </a:solidFill>
              </a:rPr>
              <a:t>Good Lab Records</a:t>
            </a:r>
            <a:endParaRPr lang="en-GB">
              <a:solidFill>
                <a:srgbClr val="0070C0"/>
              </a:solidFill>
            </a:endParaRPr>
          </a:p>
        </p:txBody>
      </p:sp>
      <p:sp>
        <p:nvSpPr>
          <p:cNvPr id="8" name="TextBox 7">
            <a:extLst>
              <a:ext uri="{FF2B5EF4-FFF2-40B4-BE49-F238E27FC236}">
                <a16:creationId xmlns:a16="http://schemas.microsoft.com/office/drawing/2014/main" id="{F743CFB2-662B-4130-85EE-E3570D4B9462}"/>
              </a:ext>
            </a:extLst>
          </p:cNvPr>
          <p:cNvSpPr txBox="1"/>
          <p:nvPr/>
        </p:nvSpPr>
        <p:spPr>
          <a:xfrm>
            <a:off x="7200549" y="2599480"/>
            <a:ext cx="4745373" cy="3139321"/>
          </a:xfrm>
          <a:prstGeom prst="rect">
            <a:avLst/>
          </a:prstGeom>
          <a:noFill/>
        </p:spPr>
        <p:txBody>
          <a:bodyPr wrap="square">
            <a:spAutoFit/>
          </a:bodyPr>
          <a:lstStyle/>
          <a:p>
            <a:r>
              <a:rPr lang="en-GB" b="1">
                <a:solidFill>
                  <a:srgbClr val="0070C0"/>
                </a:solidFill>
              </a:rPr>
              <a:t>Protocols</a:t>
            </a:r>
          </a:p>
          <a:p>
            <a:endParaRPr lang="en-GB">
              <a:solidFill>
                <a:srgbClr val="0070C0"/>
              </a:solidFill>
            </a:endParaRPr>
          </a:p>
          <a:p>
            <a:pPr marL="285750" indent="-285750">
              <a:buFont typeface="Arial" panose="020B0604020202020204" pitchFamily="34" charset="0"/>
              <a:buChar char="•"/>
            </a:pPr>
            <a:r>
              <a:rPr lang="en-GB">
                <a:solidFill>
                  <a:srgbClr val="0070C0"/>
                </a:solidFill>
              </a:rPr>
              <a:t>who created the protocol if not you</a:t>
            </a:r>
          </a:p>
          <a:p>
            <a:pPr marL="285750" indent="-285750">
              <a:buFont typeface="Arial" panose="020B0604020202020204" pitchFamily="34" charset="0"/>
              <a:buChar char="•"/>
            </a:pPr>
            <a:r>
              <a:rPr lang="en-GB">
                <a:solidFill>
                  <a:srgbClr val="0070C0"/>
                </a:solidFill>
              </a:rPr>
              <a:t>complete and detailed instructions describing why and how to do an experiment</a:t>
            </a:r>
          </a:p>
          <a:p>
            <a:pPr marL="285750" indent="-285750">
              <a:buFont typeface="Arial" panose="020B0604020202020204" pitchFamily="34" charset="0"/>
              <a:buChar char="•"/>
            </a:pPr>
            <a:r>
              <a:rPr lang="en-GB">
                <a:solidFill>
                  <a:srgbClr val="0070C0"/>
                </a:solidFill>
              </a:rPr>
              <a:t>what special materials and instruments are being used and where they were obtained</a:t>
            </a:r>
          </a:p>
          <a:p>
            <a:pPr marL="285750" indent="-285750">
              <a:buFont typeface="Arial" panose="020B0604020202020204" pitchFamily="34" charset="0"/>
              <a:buChar char="•"/>
            </a:pPr>
            <a:r>
              <a:rPr lang="en-GB">
                <a:solidFill>
                  <a:srgbClr val="0070C0"/>
                </a:solidFill>
              </a:rPr>
              <a:t>health and safety advice and how to dispose of waste</a:t>
            </a:r>
          </a:p>
          <a:p>
            <a:pPr marL="285750" indent="-285750">
              <a:buFont typeface="Arial" panose="020B0604020202020204" pitchFamily="34" charset="0"/>
              <a:buChar char="•"/>
            </a:pPr>
            <a:r>
              <a:rPr lang="en-GB">
                <a:solidFill>
                  <a:srgbClr val="0070C0"/>
                </a:solidFill>
              </a:rPr>
              <a:t>allow repetition of your procedures and studies by yourself and others</a:t>
            </a:r>
          </a:p>
        </p:txBody>
      </p:sp>
      <p:sp>
        <p:nvSpPr>
          <p:cNvPr id="10" name="TextBox 9">
            <a:extLst>
              <a:ext uri="{FF2B5EF4-FFF2-40B4-BE49-F238E27FC236}">
                <a16:creationId xmlns:a16="http://schemas.microsoft.com/office/drawing/2014/main" id="{778B2049-547C-4419-A9C2-37980683E356}"/>
              </a:ext>
            </a:extLst>
          </p:cNvPr>
          <p:cNvSpPr txBox="1"/>
          <p:nvPr/>
        </p:nvSpPr>
        <p:spPr>
          <a:xfrm>
            <a:off x="118494" y="2599480"/>
            <a:ext cx="7288985" cy="3693319"/>
          </a:xfrm>
          <a:prstGeom prst="rect">
            <a:avLst/>
          </a:prstGeom>
          <a:noFill/>
        </p:spPr>
        <p:txBody>
          <a:bodyPr wrap="square">
            <a:spAutoFit/>
          </a:bodyPr>
          <a:lstStyle/>
          <a:p>
            <a:r>
              <a:rPr lang="en-GB" b="1">
                <a:solidFill>
                  <a:srgbClr val="0070C0"/>
                </a:solidFill>
              </a:rPr>
              <a:t>Laboratory Notebooks</a:t>
            </a:r>
          </a:p>
          <a:p>
            <a:endParaRPr lang="en-GB">
              <a:solidFill>
                <a:srgbClr val="0070C0"/>
              </a:solidFill>
            </a:endParaRPr>
          </a:p>
          <a:p>
            <a:pPr marL="285750" indent="-285750">
              <a:buFont typeface="Arial" panose="020B0604020202020204" pitchFamily="34" charset="0"/>
              <a:buChar char="•"/>
            </a:pPr>
            <a:r>
              <a:rPr lang="en-GB">
                <a:solidFill>
                  <a:srgbClr val="0070C0"/>
                </a:solidFill>
              </a:rPr>
              <a:t>contain all relevant details (what,</a:t>
            </a:r>
            <a:r>
              <a:rPr lang="pl-PL">
                <a:solidFill>
                  <a:srgbClr val="0070C0"/>
                </a:solidFill>
              </a:rPr>
              <a:t> who,</a:t>
            </a:r>
            <a:r>
              <a:rPr lang="en-GB">
                <a:solidFill>
                  <a:srgbClr val="0070C0"/>
                </a:solidFill>
              </a:rPr>
              <a:t> when why and how)</a:t>
            </a:r>
          </a:p>
          <a:p>
            <a:pPr marL="285750" indent="-285750">
              <a:buFont typeface="Arial" panose="020B0604020202020204" pitchFamily="34" charset="0"/>
              <a:buChar char="•"/>
            </a:pPr>
            <a:r>
              <a:rPr lang="en-GB">
                <a:solidFill>
                  <a:srgbClr val="0070C0"/>
                </a:solidFill>
              </a:rPr>
              <a:t>which project(s) is the record part of</a:t>
            </a:r>
          </a:p>
          <a:p>
            <a:pPr marL="285750" indent="-285750">
              <a:buFont typeface="Arial" panose="020B0604020202020204" pitchFamily="34" charset="0"/>
              <a:buChar char="•"/>
            </a:pPr>
            <a:r>
              <a:rPr lang="en-GB">
                <a:solidFill>
                  <a:srgbClr val="0070C0"/>
                </a:solidFill>
              </a:rPr>
              <a:t>information on lot/batch numbers</a:t>
            </a:r>
          </a:p>
          <a:p>
            <a:pPr marL="285750" indent="-285750">
              <a:buFont typeface="Arial" panose="020B0604020202020204" pitchFamily="34" charset="0"/>
              <a:buChar char="•"/>
            </a:pPr>
            <a:r>
              <a:rPr lang="en-GB">
                <a:solidFill>
                  <a:srgbClr val="0070C0"/>
                </a:solidFill>
              </a:rPr>
              <a:t>what happened and what did not happen (data, including images)</a:t>
            </a:r>
          </a:p>
          <a:p>
            <a:pPr marL="285750" indent="-285750">
              <a:buFont typeface="Arial" panose="020B0604020202020204" pitchFamily="34" charset="0"/>
              <a:buChar char="•"/>
            </a:pPr>
            <a:r>
              <a:rPr lang="en-GB">
                <a:solidFill>
                  <a:srgbClr val="0070C0"/>
                </a:solidFill>
              </a:rPr>
              <a:t>how you processed and analysed the data</a:t>
            </a:r>
          </a:p>
          <a:p>
            <a:pPr marL="285750" indent="-285750">
              <a:buFont typeface="Arial" panose="020B0604020202020204" pitchFamily="34" charset="0"/>
              <a:buChar char="•"/>
            </a:pPr>
            <a:r>
              <a:rPr lang="en-GB">
                <a:solidFill>
                  <a:srgbClr val="0070C0"/>
                </a:solidFill>
              </a:rPr>
              <a:t>your interpretation (and the interpretations of others if important) and next steps in the project based on these results</a:t>
            </a:r>
          </a:p>
          <a:p>
            <a:pPr marL="285750" indent="-285750">
              <a:buFont typeface="Arial" panose="020B0604020202020204" pitchFamily="34" charset="0"/>
              <a:buChar char="•"/>
            </a:pPr>
            <a:r>
              <a:rPr lang="en-GB">
                <a:solidFill>
                  <a:srgbClr val="0070C0"/>
                </a:solidFill>
              </a:rPr>
              <a:t>should be well organised for ease of navigation (indexed, labelled, catalogued)</a:t>
            </a:r>
          </a:p>
          <a:p>
            <a:pPr marL="285750" indent="-285750">
              <a:buFont typeface="Arial" panose="020B0604020202020204" pitchFamily="34" charset="0"/>
              <a:buChar char="•"/>
            </a:pPr>
            <a:r>
              <a:rPr lang="en-GB">
                <a:solidFill>
                  <a:srgbClr val="0070C0"/>
                </a:solidFill>
              </a:rPr>
              <a:t>accurate and complete: include all original data and important study details (metadata).</a:t>
            </a:r>
          </a:p>
        </p:txBody>
      </p:sp>
    </p:spTree>
    <p:extLst>
      <p:ext uri="{BB962C8B-B14F-4D97-AF65-F5344CB8AC3E}">
        <p14:creationId xmlns:p14="http://schemas.microsoft.com/office/powerpoint/2010/main" val="9334717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A4416A-6A33-4A25-845D-7646AFA01CD8}"/>
              </a:ext>
            </a:extLst>
          </p:cNvPr>
          <p:cNvSpPr txBox="1"/>
          <p:nvPr/>
        </p:nvSpPr>
        <p:spPr>
          <a:xfrm>
            <a:off x="838200" y="1530267"/>
            <a:ext cx="10744200" cy="1938992"/>
          </a:xfrm>
          <a:prstGeom prst="rect">
            <a:avLst/>
          </a:prstGeom>
          <a:noFill/>
        </p:spPr>
        <p:txBody>
          <a:bodyPr wrap="square">
            <a:spAutoFit/>
          </a:bodyPr>
          <a:lstStyle/>
          <a:p>
            <a:pPr algn="l"/>
            <a:r>
              <a:rPr lang="en-GB" sz="2400" b="0" i="0" dirty="0" smtClean="0">
                <a:solidFill>
                  <a:srgbClr val="0070C0"/>
                </a:solidFill>
                <a:effectLst/>
                <a:latin typeface="Ubuntu"/>
              </a:rPr>
              <a:t>Greater </a:t>
            </a:r>
            <a:r>
              <a:rPr lang="en-GB" sz="2400" b="0" i="0" dirty="0">
                <a:solidFill>
                  <a:srgbClr val="0070C0"/>
                </a:solidFill>
                <a:effectLst/>
                <a:latin typeface="Ubuntu"/>
              </a:rPr>
              <a:t>accessibility affords accountability to the original creator of the work. </a:t>
            </a:r>
            <a:endParaRPr lang="en-GB" sz="2400" b="0" i="0" dirty="0" smtClean="0">
              <a:solidFill>
                <a:srgbClr val="0070C0"/>
              </a:solidFill>
              <a:effectLst/>
              <a:latin typeface="Ubuntu"/>
            </a:endParaRPr>
          </a:p>
          <a:p>
            <a:pPr algn="l"/>
            <a:endParaRPr lang="en-GB" sz="2400" dirty="0">
              <a:solidFill>
                <a:srgbClr val="0070C0"/>
              </a:solidFill>
              <a:latin typeface="Ubuntu"/>
            </a:endParaRPr>
          </a:p>
          <a:p>
            <a:pPr algn="l"/>
            <a:r>
              <a:rPr lang="en-GB" sz="2400" b="0" i="0" dirty="0" smtClean="0">
                <a:solidFill>
                  <a:srgbClr val="0070C0"/>
                </a:solidFill>
                <a:effectLst/>
                <a:latin typeface="Ubuntu"/>
              </a:rPr>
              <a:t>We </a:t>
            </a:r>
            <a:r>
              <a:rPr lang="en-GB" sz="2400" b="0" i="0" dirty="0">
                <a:solidFill>
                  <a:srgbClr val="0070C0"/>
                </a:solidFill>
                <a:effectLst/>
                <a:latin typeface="Ubuntu"/>
              </a:rPr>
              <a:t>will now show you how easy it is to share records once they are online, and address some benefits that new repositories such as electronic lab notebooks (ELNs) or online protocols have. </a:t>
            </a:r>
          </a:p>
        </p:txBody>
      </p:sp>
      <p:sp>
        <p:nvSpPr>
          <p:cNvPr id="8" name="Title 1">
            <a:extLst>
              <a:ext uri="{FF2B5EF4-FFF2-40B4-BE49-F238E27FC236}">
                <a16:creationId xmlns:a16="http://schemas.microsoft.com/office/drawing/2014/main" id="{0B1514C8-FC40-4C5B-94DB-E7800B86DC06}"/>
              </a:ext>
            </a:extLst>
          </p:cNvPr>
          <p:cNvSpPr>
            <a:spLocks noGrp="1"/>
          </p:cNvSpPr>
          <p:nvPr>
            <p:ph type="title"/>
          </p:nvPr>
        </p:nvSpPr>
        <p:spPr>
          <a:xfrm>
            <a:off x="838200" y="365125"/>
            <a:ext cx="10515600" cy="1325563"/>
          </a:xfrm>
        </p:spPr>
        <p:txBody>
          <a:bodyPr/>
          <a:lstStyle/>
          <a:p>
            <a:r>
              <a:rPr lang="en-GB" dirty="0" smtClean="0"/>
              <a:t>Practical exercises</a:t>
            </a:r>
            <a:endParaRPr lang="en-GB" dirty="0"/>
          </a:p>
        </p:txBody>
      </p:sp>
    </p:spTree>
    <p:extLst>
      <p:ext uri="{BB962C8B-B14F-4D97-AF65-F5344CB8AC3E}">
        <p14:creationId xmlns:p14="http://schemas.microsoft.com/office/powerpoint/2010/main" val="8317990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7A1F5C-9C70-4DE3-BA39-7835B2935EB3}"/>
              </a:ext>
            </a:extLst>
          </p:cNvPr>
          <p:cNvSpPr txBox="1"/>
          <p:nvPr/>
        </p:nvSpPr>
        <p:spPr>
          <a:xfrm>
            <a:off x="1363735" y="1853859"/>
            <a:ext cx="9464530" cy="1384995"/>
          </a:xfrm>
          <a:prstGeom prst="rect">
            <a:avLst/>
          </a:prstGeom>
          <a:noFill/>
        </p:spPr>
        <p:txBody>
          <a:bodyPr wrap="square">
            <a:spAutoFit/>
          </a:bodyPr>
          <a:lstStyle/>
          <a:p>
            <a:pPr algn="ctr"/>
            <a:endParaRPr lang="en-GB" sz="2800" dirty="0">
              <a:solidFill>
                <a:srgbClr val="0070C0"/>
              </a:solidFill>
            </a:endParaRPr>
          </a:p>
          <a:p>
            <a:pPr algn="ctr"/>
            <a:endParaRPr lang="en-GB" sz="2800" dirty="0">
              <a:solidFill>
                <a:srgbClr val="0070C0"/>
              </a:solidFill>
            </a:endParaRPr>
          </a:p>
          <a:p>
            <a:pPr algn="ctr"/>
            <a:r>
              <a:rPr lang="en-GB" sz="2800" dirty="0">
                <a:solidFill>
                  <a:srgbClr val="0070C0"/>
                </a:solidFill>
              </a:rPr>
              <a:t>Re-using a published lab entry</a:t>
            </a:r>
          </a:p>
        </p:txBody>
      </p:sp>
      <p:pic>
        <p:nvPicPr>
          <p:cNvPr id="1026" name="Picture 2" descr="Benchling More than Doubles Customer Base for the Second Consecutive Year">
            <a:extLst>
              <a:ext uri="{FF2B5EF4-FFF2-40B4-BE49-F238E27FC236}">
                <a16:creationId xmlns:a16="http://schemas.microsoft.com/office/drawing/2014/main" id="{43E5461B-B22D-4A15-BE18-C145F25C4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625" y="3429000"/>
            <a:ext cx="2952750" cy="15525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C91877-9552-7C40-972C-5C8EA9F14192}"/>
              </a:ext>
            </a:extLst>
          </p:cNvPr>
          <p:cNvSpPr>
            <a:spLocks noGrp="1"/>
          </p:cNvSpPr>
          <p:nvPr>
            <p:ph type="title"/>
          </p:nvPr>
        </p:nvSpPr>
        <p:spPr/>
        <p:txBody>
          <a:bodyPr/>
          <a:lstStyle/>
          <a:p>
            <a:r>
              <a:rPr lang="en-GB" dirty="0"/>
              <a:t>Exercise/challenge 2:</a:t>
            </a:r>
          </a:p>
        </p:txBody>
      </p:sp>
    </p:spTree>
    <p:extLst>
      <p:ext uri="{BB962C8B-B14F-4D97-AF65-F5344CB8AC3E}">
        <p14:creationId xmlns:p14="http://schemas.microsoft.com/office/powerpoint/2010/main" val="19082394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3445</TotalTime>
  <Words>1352</Words>
  <Application>Microsoft Office PowerPoint</Application>
  <PresentationFormat>Widescreen</PresentationFormat>
  <Paragraphs>133</Paragraphs>
  <Slides>18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Arial</vt:lpstr>
      <vt:lpstr>Calibri</vt:lpstr>
      <vt:lpstr>Calibri Light</vt:lpstr>
      <vt:lpstr>Ubuntu</vt:lpstr>
      <vt:lpstr>VoltaModernDisplay-55Roman</vt:lpstr>
      <vt:lpstr>Office Theme</vt:lpstr>
      <vt:lpstr>PowerPoint Presentation</vt:lpstr>
      <vt:lpstr>PowerPoint Presentation</vt:lpstr>
      <vt:lpstr>Paper vs ELN                                        (exercise)</vt:lpstr>
      <vt:lpstr>PowerPoint Presentation</vt:lpstr>
      <vt:lpstr>Why do we need to keep good quality records?</vt:lpstr>
      <vt:lpstr>Record keeping practices </vt:lpstr>
      <vt:lpstr>PowerPoint Presentation</vt:lpstr>
      <vt:lpstr>Practical exercises</vt:lpstr>
      <vt:lpstr>Exercise/challenge 2:</vt:lpstr>
      <vt:lpstr>Exercise/challenge 3:</vt:lpstr>
      <vt:lpstr>Exercise/challenge 4:</vt:lpstr>
      <vt:lpstr>PowerPoint Presentation</vt:lpstr>
      <vt:lpstr>PowerPoint Presentation</vt:lpstr>
      <vt:lpstr>Exercise/challenge 5:</vt:lpstr>
      <vt:lpstr>How to chose the right platform?</vt:lpstr>
      <vt:lpstr>Exercise/challenge 6:</vt:lpstr>
      <vt:lpstr>How good record keeping helps us be FAIR </vt:lpstr>
      <vt:lpstr>Record Keeping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ROMANOWSKI Andrew</dc:creator>
  <cp:lastModifiedBy>Tomasz Zielinski</cp:lastModifiedBy>
  <cp:revision>67</cp:revision>
  <dcterms:created xsi:type="dcterms:W3CDTF">2021-06-07T08:35:11Z</dcterms:created>
  <dcterms:modified xsi:type="dcterms:W3CDTF">2023-01-17T17:19:01Z</dcterms:modified>
</cp:coreProperties>
</file>